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333" r:id="rId3"/>
    <p:sldId id="330" r:id="rId4"/>
    <p:sldId id="300" r:id="rId5"/>
    <p:sldId id="303" r:id="rId6"/>
    <p:sldId id="296" r:id="rId7"/>
    <p:sldId id="319" r:id="rId8"/>
    <p:sldId id="318" r:id="rId9"/>
    <p:sldId id="312" r:id="rId10"/>
    <p:sldId id="313" r:id="rId11"/>
    <p:sldId id="299" r:id="rId12"/>
    <p:sldId id="304" r:id="rId13"/>
    <p:sldId id="310" r:id="rId14"/>
    <p:sldId id="331" r:id="rId15"/>
    <p:sldId id="301" r:id="rId16"/>
    <p:sldId id="294" r:id="rId17"/>
    <p:sldId id="311" r:id="rId18"/>
    <p:sldId id="314" r:id="rId19"/>
    <p:sldId id="316" r:id="rId20"/>
    <p:sldId id="317" r:id="rId21"/>
    <p:sldId id="295" r:id="rId22"/>
    <p:sldId id="298" r:id="rId23"/>
    <p:sldId id="322" r:id="rId24"/>
    <p:sldId id="306" r:id="rId25"/>
    <p:sldId id="309" r:id="rId26"/>
    <p:sldId id="308" r:id="rId27"/>
    <p:sldId id="259" r:id="rId28"/>
    <p:sldId id="260" r:id="rId29"/>
    <p:sldId id="279" r:id="rId30"/>
    <p:sldId id="335" r:id="rId31"/>
    <p:sldId id="291" r:id="rId32"/>
    <p:sldId id="320" r:id="rId33"/>
    <p:sldId id="334" r:id="rId34"/>
    <p:sldId id="328" r:id="rId35"/>
    <p:sldId id="327" r:id="rId36"/>
    <p:sldId id="329" r:id="rId37"/>
    <p:sldId id="325" r:id="rId38"/>
    <p:sldId id="315" r:id="rId39"/>
    <p:sldId id="297" r:id="rId40"/>
    <p:sldId id="292" r:id="rId41"/>
    <p:sldId id="293"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3" autoAdjust="0"/>
    <p:restoredTop sz="94631" autoAdjust="0"/>
  </p:normalViewPr>
  <p:slideViewPr>
    <p:cSldViewPr snapToGrid="0" snapToObjects="1">
      <p:cViewPr varScale="1">
        <p:scale>
          <a:sx n="47" d="100"/>
          <a:sy n="47" d="100"/>
        </p:scale>
        <p:origin x="-6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2CD408-389D-4CE0-A0CF-40A2FBCC3522}" type="doc">
      <dgm:prSet loTypeId="urn:microsoft.com/office/officeart/2005/8/layout/radial3" loCatId="cycle" qsTypeId="urn:microsoft.com/office/officeart/2005/8/quickstyle/3d1" qsCatId="3D" csTypeId="urn:microsoft.com/office/officeart/2005/8/colors/accent1_2" csCatId="accent1" phldr="1"/>
      <dgm:spPr/>
      <dgm:t>
        <a:bodyPr/>
        <a:lstStyle/>
        <a:p>
          <a:endParaRPr lang="en-US"/>
        </a:p>
      </dgm:t>
    </dgm:pt>
    <dgm:pt modelId="{4EC225B1-21E0-46D4-A656-FD9264432087}">
      <dgm:prSet phldrT="[Text]" custT="1"/>
      <dgm:spPr>
        <a:solidFill>
          <a:schemeClr val="tx2">
            <a:alpha val="50000"/>
          </a:schemeClr>
        </a:solidFill>
      </dgm:spPr>
      <dgm:t>
        <a:bodyPr/>
        <a:lstStyle/>
        <a:p>
          <a:r>
            <a:rPr lang="en-US" sz="1600" b="1" dirty="0" smtClean="0">
              <a:solidFill>
                <a:schemeClr val="bg2"/>
              </a:solidFill>
            </a:rPr>
            <a:t>Innovation</a:t>
          </a:r>
          <a:endParaRPr lang="en-US" sz="1600" b="1" dirty="0">
            <a:solidFill>
              <a:schemeClr val="bg2"/>
            </a:solidFill>
          </a:endParaRPr>
        </a:p>
      </dgm:t>
    </dgm:pt>
    <dgm:pt modelId="{A929BC88-C7C0-44CC-9098-7178657BD320}" type="parTrans" cxnId="{349A4028-2031-4F50-882F-B1020803418E}">
      <dgm:prSet/>
      <dgm:spPr/>
      <dgm:t>
        <a:bodyPr/>
        <a:lstStyle/>
        <a:p>
          <a:endParaRPr lang="en-US"/>
        </a:p>
      </dgm:t>
    </dgm:pt>
    <dgm:pt modelId="{FA634413-38A0-4DB5-9D15-93594666DD5D}" type="sibTrans" cxnId="{349A4028-2031-4F50-882F-B1020803418E}">
      <dgm:prSet/>
      <dgm:spPr/>
      <dgm:t>
        <a:bodyPr/>
        <a:lstStyle/>
        <a:p>
          <a:endParaRPr lang="en-US"/>
        </a:p>
      </dgm:t>
    </dgm:pt>
    <dgm:pt modelId="{BB1EE01D-C806-42E8-B5C6-5A4E91C4C5E3}">
      <dgm:prSet phldrT="[Text]" custT="1"/>
      <dgm:spPr>
        <a:solidFill>
          <a:schemeClr val="tx2">
            <a:alpha val="50000"/>
          </a:schemeClr>
        </a:solidFill>
      </dgm:spPr>
      <dgm:t>
        <a:bodyPr/>
        <a:lstStyle/>
        <a:p>
          <a:r>
            <a:rPr lang="en-US" sz="1100" b="1" dirty="0" smtClean="0">
              <a:solidFill>
                <a:schemeClr val="bg2"/>
              </a:solidFill>
            </a:rPr>
            <a:t>New or significantly improved product</a:t>
          </a:r>
          <a:endParaRPr lang="en-US" sz="1100" b="1" dirty="0">
            <a:solidFill>
              <a:schemeClr val="bg2"/>
            </a:solidFill>
          </a:endParaRPr>
        </a:p>
      </dgm:t>
    </dgm:pt>
    <dgm:pt modelId="{97C7F124-2CE0-4737-A072-FE025FE26483}" type="parTrans" cxnId="{D1CFE27F-337B-463C-B98F-7DD73EA8AD9C}">
      <dgm:prSet/>
      <dgm:spPr/>
      <dgm:t>
        <a:bodyPr/>
        <a:lstStyle/>
        <a:p>
          <a:endParaRPr lang="en-US"/>
        </a:p>
      </dgm:t>
    </dgm:pt>
    <dgm:pt modelId="{7C17C3C8-C248-481C-B3A8-9BB5CF7D016B}" type="sibTrans" cxnId="{D1CFE27F-337B-463C-B98F-7DD73EA8AD9C}">
      <dgm:prSet/>
      <dgm:spPr/>
      <dgm:t>
        <a:bodyPr/>
        <a:lstStyle/>
        <a:p>
          <a:endParaRPr lang="en-US"/>
        </a:p>
      </dgm:t>
    </dgm:pt>
    <dgm:pt modelId="{B4378414-2345-4338-B519-BA38B6229D9D}">
      <dgm:prSet phldrT="[Text]" custT="1"/>
      <dgm:spPr>
        <a:solidFill>
          <a:schemeClr val="tx2">
            <a:alpha val="50000"/>
          </a:schemeClr>
        </a:solidFill>
      </dgm:spPr>
      <dgm:t>
        <a:bodyPr/>
        <a:lstStyle/>
        <a:p>
          <a:r>
            <a:rPr lang="en-US" sz="1100" b="1" dirty="0" smtClean="0">
              <a:solidFill>
                <a:schemeClr val="bg2"/>
              </a:solidFill>
            </a:rPr>
            <a:t>New organizational method in business practices</a:t>
          </a:r>
          <a:endParaRPr lang="en-US" sz="1100" b="1" dirty="0">
            <a:solidFill>
              <a:schemeClr val="bg2"/>
            </a:solidFill>
          </a:endParaRPr>
        </a:p>
      </dgm:t>
    </dgm:pt>
    <dgm:pt modelId="{F5EDF889-38EF-41F3-A6EA-19CEB2A2965C}" type="parTrans" cxnId="{E461432A-9C72-4503-8E9B-6532DBB734DE}">
      <dgm:prSet/>
      <dgm:spPr/>
      <dgm:t>
        <a:bodyPr/>
        <a:lstStyle/>
        <a:p>
          <a:endParaRPr lang="en-US"/>
        </a:p>
      </dgm:t>
    </dgm:pt>
    <dgm:pt modelId="{33035BA0-7EA9-49EA-BCA3-4BA73A655E5C}" type="sibTrans" cxnId="{E461432A-9C72-4503-8E9B-6532DBB734DE}">
      <dgm:prSet/>
      <dgm:spPr/>
      <dgm:t>
        <a:bodyPr/>
        <a:lstStyle/>
        <a:p>
          <a:endParaRPr lang="en-US"/>
        </a:p>
      </dgm:t>
    </dgm:pt>
    <dgm:pt modelId="{A5809C73-1A17-4221-A53A-9B5BEB5F793F}">
      <dgm:prSet phldrT="[Text]" custT="1"/>
      <dgm:spPr>
        <a:solidFill>
          <a:schemeClr val="tx2">
            <a:alpha val="50000"/>
          </a:schemeClr>
        </a:solidFill>
      </dgm:spPr>
      <dgm:t>
        <a:bodyPr/>
        <a:lstStyle/>
        <a:p>
          <a:r>
            <a:rPr lang="en-US" sz="1100" b="1" dirty="0" smtClean="0">
              <a:solidFill>
                <a:schemeClr val="bg2"/>
              </a:solidFill>
            </a:rPr>
            <a:t>New marketing method</a:t>
          </a:r>
          <a:endParaRPr lang="en-US" sz="1100" b="1" dirty="0">
            <a:solidFill>
              <a:schemeClr val="bg2"/>
            </a:solidFill>
          </a:endParaRPr>
        </a:p>
      </dgm:t>
    </dgm:pt>
    <dgm:pt modelId="{4B96F84F-8731-4EA3-9468-F2C156630F9D}" type="parTrans" cxnId="{48DD3077-AB3D-48AE-A318-C7814F0311EE}">
      <dgm:prSet/>
      <dgm:spPr/>
      <dgm:t>
        <a:bodyPr/>
        <a:lstStyle/>
        <a:p>
          <a:endParaRPr lang="en-US"/>
        </a:p>
      </dgm:t>
    </dgm:pt>
    <dgm:pt modelId="{B938DB6D-EEE0-4EE1-B015-C0BF25FA6549}" type="sibTrans" cxnId="{48DD3077-AB3D-48AE-A318-C7814F0311EE}">
      <dgm:prSet/>
      <dgm:spPr/>
      <dgm:t>
        <a:bodyPr/>
        <a:lstStyle/>
        <a:p>
          <a:endParaRPr lang="en-US"/>
        </a:p>
      </dgm:t>
    </dgm:pt>
    <dgm:pt modelId="{C373CA73-3B04-4C43-B7BF-7EF0319F3B80}">
      <dgm:prSet phldrT="[Text]" custT="1"/>
      <dgm:spPr>
        <a:solidFill>
          <a:schemeClr val="tx2">
            <a:alpha val="50000"/>
          </a:schemeClr>
        </a:solidFill>
      </dgm:spPr>
      <dgm:t>
        <a:bodyPr/>
        <a:lstStyle/>
        <a:p>
          <a:r>
            <a:rPr lang="en-US" sz="1100" b="1" dirty="0" smtClean="0">
              <a:solidFill>
                <a:schemeClr val="bg2"/>
              </a:solidFill>
            </a:rPr>
            <a:t>New process</a:t>
          </a:r>
          <a:endParaRPr lang="en-US" sz="1100" b="1" dirty="0">
            <a:solidFill>
              <a:schemeClr val="bg2"/>
            </a:solidFill>
          </a:endParaRPr>
        </a:p>
      </dgm:t>
    </dgm:pt>
    <dgm:pt modelId="{94230533-33BF-4795-9876-D3D2B2186D5D}" type="parTrans" cxnId="{66A81F75-A21E-498D-A1E8-373D03B885D4}">
      <dgm:prSet/>
      <dgm:spPr/>
      <dgm:t>
        <a:bodyPr/>
        <a:lstStyle/>
        <a:p>
          <a:endParaRPr lang="en-US"/>
        </a:p>
      </dgm:t>
    </dgm:pt>
    <dgm:pt modelId="{B40FA46A-8193-4D6F-99E5-4B9CB4806F70}" type="sibTrans" cxnId="{66A81F75-A21E-498D-A1E8-373D03B885D4}">
      <dgm:prSet/>
      <dgm:spPr/>
      <dgm:t>
        <a:bodyPr/>
        <a:lstStyle/>
        <a:p>
          <a:endParaRPr lang="en-US"/>
        </a:p>
      </dgm:t>
    </dgm:pt>
    <dgm:pt modelId="{941BA62E-E031-4CF0-84A7-649AB6629365}" type="pres">
      <dgm:prSet presAssocID="{F22CD408-389D-4CE0-A0CF-40A2FBCC3522}" presName="composite" presStyleCnt="0">
        <dgm:presLayoutVars>
          <dgm:chMax val="1"/>
          <dgm:dir/>
          <dgm:resizeHandles val="exact"/>
        </dgm:presLayoutVars>
      </dgm:prSet>
      <dgm:spPr/>
      <dgm:t>
        <a:bodyPr/>
        <a:lstStyle/>
        <a:p>
          <a:endParaRPr lang="en-US"/>
        </a:p>
      </dgm:t>
    </dgm:pt>
    <dgm:pt modelId="{36A0A7EF-33C8-4F96-ACDA-14A74F213137}" type="pres">
      <dgm:prSet presAssocID="{F22CD408-389D-4CE0-A0CF-40A2FBCC3522}" presName="radial" presStyleCnt="0">
        <dgm:presLayoutVars>
          <dgm:animLvl val="ctr"/>
        </dgm:presLayoutVars>
      </dgm:prSet>
      <dgm:spPr/>
    </dgm:pt>
    <dgm:pt modelId="{34AD346D-80FA-43F1-B8F7-9124AA63E706}" type="pres">
      <dgm:prSet presAssocID="{4EC225B1-21E0-46D4-A656-FD9264432087}" presName="centerShape" presStyleLbl="vennNode1" presStyleIdx="0" presStyleCnt="5" custScaleX="68723" custScaleY="63164" custLinFactNeighborX="-1602"/>
      <dgm:spPr/>
      <dgm:t>
        <a:bodyPr/>
        <a:lstStyle/>
        <a:p>
          <a:endParaRPr lang="en-US"/>
        </a:p>
      </dgm:t>
    </dgm:pt>
    <dgm:pt modelId="{81F7B876-1B65-46EA-A58F-777AFA6340B4}" type="pres">
      <dgm:prSet presAssocID="{BB1EE01D-C806-42E8-B5C6-5A4E91C4C5E3}" presName="node" presStyleLbl="vennNode1" presStyleIdx="1" presStyleCnt="5" custScaleX="117219" custScaleY="118980" custRadScaleRad="72232" custRadScaleInc="-4344">
        <dgm:presLayoutVars>
          <dgm:bulletEnabled val="1"/>
        </dgm:presLayoutVars>
      </dgm:prSet>
      <dgm:spPr/>
      <dgm:t>
        <a:bodyPr/>
        <a:lstStyle/>
        <a:p>
          <a:endParaRPr lang="en-US"/>
        </a:p>
      </dgm:t>
    </dgm:pt>
    <dgm:pt modelId="{BF4F3757-88AE-45A3-96F2-FA54466D6FE8}" type="pres">
      <dgm:prSet presAssocID="{B4378414-2345-4338-B519-BA38B6229D9D}" presName="node" presStyleLbl="vennNode1" presStyleIdx="2" presStyleCnt="5" custScaleX="122571" custScaleY="118540" custRadScaleRad="80181" custRadScaleInc="346">
        <dgm:presLayoutVars>
          <dgm:bulletEnabled val="1"/>
        </dgm:presLayoutVars>
      </dgm:prSet>
      <dgm:spPr/>
      <dgm:t>
        <a:bodyPr/>
        <a:lstStyle/>
        <a:p>
          <a:endParaRPr lang="en-US"/>
        </a:p>
      </dgm:t>
    </dgm:pt>
    <dgm:pt modelId="{ED95FB04-505D-4803-BC9C-F8694ACF56B7}" type="pres">
      <dgm:prSet presAssocID="{A5809C73-1A17-4221-A53A-9B5BEB5F793F}" presName="node" presStyleLbl="vennNode1" presStyleIdx="3" presStyleCnt="5" custScaleX="122571" custScaleY="118540" custRadScaleRad="67915" custRadScaleInc="-313">
        <dgm:presLayoutVars>
          <dgm:bulletEnabled val="1"/>
        </dgm:presLayoutVars>
      </dgm:prSet>
      <dgm:spPr/>
      <dgm:t>
        <a:bodyPr/>
        <a:lstStyle/>
        <a:p>
          <a:endParaRPr lang="en-US"/>
        </a:p>
      </dgm:t>
    </dgm:pt>
    <dgm:pt modelId="{22E3FC31-B27B-4858-8539-FA27A37809AC}" type="pres">
      <dgm:prSet presAssocID="{C373CA73-3B04-4C43-B7BF-7EF0319F3B80}" presName="node" presStyleLbl="vennNode1" presStyleIdx="4" presStyleCnt="5" custScaleX="122571" custScaleY="118540" custRadScaleRad="85921" custRadScaleInc="-323">
        <dgm:presLayoutVars>
          <dgm:bulletEnabled val="1"/>
        </dgm:presLayoutVars>
      </dgm:prSet>
      <dgm:spPr/>
      <dgm:t>
        <a:bodyPr/>
        <a:lstStyle/>
        <a:p>
          <a:endParaRPr lang="en-US"/>
        </a:p>
      </dgm:t>
    </dgm:pt>
  </dgm:ptLst>
  <dgm:cxnLst>
    <dgm:cxn modelId="{E461432A-9C72-4503-8E9B-6532DBB734DE}" srcId="{4EC225B1-21E0-46D4-A656-FD9264432087}" destId="{B4378414-2345-4338-B519-BA38B6229D9D}" srcOrd="1" destOrd="0" parTransId="{F5EDF889-38EF-41F3-A6EA-19CEB2A2965C}" sibTransId="{33035BA0-7EA9-49EA-BCA3-4BA73A655E5C}"/>
    <dgm:cxn modelId="{D1CFE27F-337B-463C-B98F-7DD73EA8AD9C}" srcId="{4EC225B1-21E0-46D4-A656-FD9264432087}" destId="{BB1EE01D-C806-42E8-B5C6-5A4E91C4C5E3}" srcOrd="0" destOrd="0" parTransId="{97C7F124-2CE0-4737-A072-FE025FE26483}" sibTransId="{7C17C3C8-C248-481C-B3A8-9BB5CF7D016B}"/>
    <dgm:cxn modelId="{349A4028-2031-4F50-882F-B1020803418E}" srcId="{F22CD408-389D-4CE0-A0CF-40A2FBCC3522}" destId="{4EC225B1-21E0-46D4-A656-FD9264432087}" srcOrd="0" destOrd="0" parTransId="{A929BC88-C7C0-44CC-9098-7178657BD320}" sibTransId="{FA634413-38A0-4DB5-9D15-93594666DD5D}"/>
    <dgm:cxn modelId="{E76E6A09-A70E-5947-83ED-C1C2C2AD5348}" type="presOf" srcId="{A5809C73-1A17-4221-A53A-9B5BEB5F793F}" destId="{ED95FB04-505D-4803-BC9C-F8694ACF56B7}" srcOrd="0" destOrd="0" presId="urn:microsoft.com/office/officeart/2005/8/layout/radial3"/>
    <dgm:cxn modelId="{48DD3077-AB3D-48AE-A318-C7814F0311EE}" srcId="{4EC225B1-21E0-46D4-A656-FD9264432087}" destId="{A5809C73-1A17-4221-A53A-9B5BEB5F793F}" srcOrd="2" destOrd="0" parTransId="{4B96F84F-8731-4EA3-9468-F2C156630F9D}" sibTransId="{B938DB6D-EEE0-4EE1-B015-C0BF25FA6549}"/>
    <dgm:cxn modelId="{79C3DFE6-778A-C241-AE79-73452AFBDE58}" type="presOf" srcId="{B4378414-2345-4338-B519-BA38B6229D9D}" destId="{BF4F3757-88AE-45A3-96F2-FA54466D6FE8}" srcOrd="0" destOrd="0" presId="urn:microsoft.com/office/officeart/2005/8/layout/radial3"/>
    <dgm:cxn modelId="{EBA02BAA-1036-B748-B4E4-32D5B642BB88}" type="presOf" srcId="{BB1EE01D-C806-42E8-B5C6-5A4E91C4C5E3}" destId="{81F7B876-1B65-46EA-A58F-777AFA6340B4}" srcOrd="0" destOrd="0" presId="urn:microsoft.com/office/officeart/2005/8/layout/radial3"/>
    <dgm:cxn modelId="{66A81F75-A21E-498D-A1E8-373D03B885D4}" srcId="{4EC225B1-21E0-46D4-A656-FD9264432087}" destId="{C373CA73-3B04-4C43-B7BF-7EF0319F3B80}" srcOrd="3" destOrd="0" parTransId="{94230533-33BF-4795-9876-D3D2B2186D5D}" sibTransId="{B40FA46A-8193-4D6F-99E5-4B9CB4806F70}"/>
    <dgm:cxn modelId="{423D6140-B509-0D42-966D-1CA31F65E9E6}" type="presOf" srcId="{F22CD408-389D-4CE0-A0CF-40A2FBCC3522}" destId="{941BA62E-E031-4CF0-84A7-649AB6629365}" srcOrd="0" destOrd="0" presId="urn:microsoft.com/office/officeart/2005/8/layout/radial3"/>
    <dgm:cxn modelId="{659B2ABB-0BD4-054E-945D-34E828CD28BE}" type="presOf" srcId="{4EC225B1-21E0-46D4-A656-FD9264432087}" destId="{34AD346D-80FA-43F1-B8F7-9124AA63E706}" srcOrd="0" destOrd="0" presId="urn:microsoft.com/office/officeart/2005/8/layout/radial3"/>
    <dgm:cxn modelId="{9FF9FD56-53DD-6246-909F-91F51A5BE7CA}" type="presOf" srcId="{C373CA73-3B04-4C43-B7BF-7EF0319F3B80}" destId="{22E3FC31-B27B-4858-8539-FA27A37809AC}" srcOrd="0" destOrd="0" presId="urn:microsoft.com/office/officeart/2005/8/layout/radial3"/>
    <dgm:cxn modelId="{2DD3AE46-0973-A143-B9FC-7658B35C499D}" type="presParOf" srcId="{941BA62E-E031-4CF0-84A7-649AB6629365}" destId="{36A0A7EF-33C8-4F96-ACDA-14A74F213137}" srcOrd="0" destOrd="0" presId="urn:microsoft.com/office/officeart/2005/8/layout/radial3"/>
    <dgm:cxn modelId="{6F18E1D2-3E7C-B74B-9D73-85A49E1DF12B}" type="presParOf" srcId="{36A0A7EF-33C8-4F96-ACDA-14A74F213137}" destId="{34AD346D-80FA-43F1-B8F7-9124AA63E706}" srcOrd="0" destOrd="0" presId="urn:microsoft.com/office/officeart/2005/8/layout/radial3"/>
    <dgm:cxn modelId="{0710A24B-46E2-3A44-8C5C-CF8B254C4554}" type="presParOf" srcId="{36A0A7EF-33C8-4F96-ACDA-14A74F213137}" destId="{81F7B876-1B65-46EA-A58F-777AFA6340B4}" srcOrd="1" destOrd="0" presId="urn:microsoft.com/office/officeart/2005/8/layout/radial3"/>
    <dgm:cxn modelId="{623656D7-375C-A341-94A1-804B34169B32}" type="presParOf" srcId="{36A0A7EF-33C8-4F96-ACDA-14A74F213137}" destId="{BF4F3757-88AE-45A3-96F2-FA54466D6FE8}" srcOrd="2" destOrd="0" presId="urn:microsoft.com/office/officeart/2005/8/layout/radial3"/>
    <dgm:cxn modelId="{92B6B7CD-9F7C-8644-ABD5-4B5F1C533B20}" type="presParOf" srcId="{36A0A7EF-33C8-4F96-ACDA-14A74F213137}" destId="{ED95FB04-505D-4803-BC9C-F8694ACF56B7}" srcOrd="3" destOrd="0" presId="urn:microsoft.com/office/officeart/2005/8/layout/radial3"/>
    <dgm:cxn modelId="{E64AA50E-AFF1-AF4B-8A33-06F17950003F}" type="presParOf" srcId="{36A0A7EF-33C8-4F96-ACDA-14A74F213137}" destId="{22E3FC31-B27B-4858-8539-FA27A37809AC}" srcOrd="4" destOrd="0" presId="urn:microsoft.com/office/officeart/2005/8/layout/radial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3EDC7A-CAEB-4975-88F8-A52FEE0F01A7}" type="doc">
      <dgm:prSet loTypeId="urn:microsoft.com/office/officeart/2005/8/layout/hProcess3" loCatId="process" qsTypeId="urn:microsoft.com/office/officeart/2005/8/quickstyle/3d1" qsCatId="3D" csTypeId="urn:microsoft.com/office/officeart/2005/8/colors/accent1_2" csCatId="accent1" phldr="1"/>
      <dgm:spPr/>
    </dgm:pt>
    <dgm:pt modelId="{F940AFDE-9DD7-4B92-8BEE-EA8E6FB3E91C}">
      <dgm:prSet phldrT="[Text]" custT="1"/>
      <dgm:spPr/>
      <dgm:t>
        <a:bodyPr/>
        <a:lstStyle/>
        <a:p>
          <a:r>
            <a:rPr lang="en-US" sz="1400" b="1" u="sng" dirty="0" smtClean="0">
              <a:solidFill>
                <a:schemeClr val="bg1"/>
              </a:solidFill>
            </a:rPr>
            <a:t>Drivers</a:t>
          </a:r>
          <a:endParaRPr lang="en-US" sz="1400" b="1" u="sng" dirty="0">
            <a:solidFill>
              <a:schemeClr val="bg1"/>
            </a:solidFill>
          </a:endParaRPr>
        </a:p>
      </dgm:t>
    </dgm:pt>
    <dgm:pt modelId="{88B84082-EF9E-48FF-8122-847EFB11DC32}" type="parTrans" cxnId="{011638D8-7127-4B3D-A38D-478D3FD1DD0E}">
      <dgm:prSet/>
      <dgm:spPr/>
      <dgm:t>
        <a:bodyPr/>
        <a:lstStyle/>
        <a:p>
          <a:endParaRPr lang="en-US"/>
        </a:p>
      </dgm:t>
    </dgm:pt>
    <dgm:pt modelId="{9DB863A9-06F0-4328-8970-F166ABAA0104}" type="sibTrans" cxnId="{011638D8-7127-4B3D-A38D-478D3FD1DD0E}">
      <dgm:prSet/>
      <dgm:spPr/>
      <dgm:t>
        <a:bodyPr/>
        <a:lstStyle/>
        <a:p>
          <a:endParaRPr lang="en-US"/>
        </a:p>
      </dgm:t>
    </dgm:pt>
    <dgm:pt modelId="{53702085-BF4E-409E-9C94-3BC16D6AE842}" type="pres">
      <dgm:prSet presAssocID="{1B3EDC7A-CAEB-4975-88F8-A52FEE0F01A7}" presName="Name0" presStyleCnt="0">
        <dgm:presLayoutVars>
          <dgm:dir/>
          <dgm:animLvl val="lvl"/>
          <dgm:resizeHandles val="exact"/>
        </dgm:presLayoutVars>
      </dgm:prSet>
      <dgm:spPr/>
    </dgm:pt>
    <dgm:pt modelId="{C6A8B79F-DB29-44CA-81B3-C9B30B741358}" type="pres">
      <dgm:prSet presAssocID="{1B3EDC7A-CAEB-4975-88F8-A52FEE0F01A7}" presName="dummy" presStyleCnt="0"/>
      <dgm:spPr/>
    </dgm:pt>
    <dgm:pt modelId="{EF448622-11CE-4A6D-B6DE-1AD9C01F5872}" type="pres">
      <dgm:prSet presAssocID="{1B3EDC7A-CAEB-4975-88F8-A52FEE0F01A7}" presName="linH" presStyleCnt="0"/>
      <dgm:spPr/>
    </dgm:pt>
    <dgm:pt modelId="{54A455E9-2EFE-4D37-A083-7CD595F6DF0A}" type="pres">
      <dgm:prSet presAssocID="{1B3EDC7A-CAEB-4975-88F8-A52FEE0F01A7}" presName="padding1" presStyleCnt="0"/>
      <dgm:spPr/>
    </dgm:pt>
    <dgm:pt modelId="{F18A2E36-A79C-424C-A8B4-984DEC024CEA}" type="pres">
      <dgm:prSet presAssocID="{F940AFDE-9DD7-4B92-8BEE-EA8E6FB3E91C}" presName="linV" presStyleCnt="0"/>
      <dgm:spPr/>
    </dgm:pt>
    <dgm:pt modelId="{DAE98683-C2CC-49F2-B752-E74EA7469F9C}" type="pres">
      <dgm:prSet presAssocID="{F940AFDE-9DD7-4B92-8BEE-EA8E6FB3E91C}" presName="spVertical1" presStyleCnt="0"/>
      <dgm:spPr/>
    </dgm:pt>
    <dgm:pt modelId="{64131EA9-1D4D-4785-AC5B-640B0E3439C0}" type="pres">
      <dgm:prSet presAssocID="{F940AFDE-9DD7-4B92-8BEE-EA8E6FB3E91C}" presName="parTx" presStyleLbl="revTx" presStyleIdx="0" presStyleCnt="1" custScaleY="166667" custLinFactY="0" custLinFactNeighborX="-4068" custLinFactNeighborY="100000">
        <dgm:presLayoutVars>
          <dgm:chMax val="0"/>
          <dgm:chPref val="0"/>
          <dgm:bulletEnabled val="1"/>
        </dgm:presLayoutVars>
      </dgm:prSet>
      <dgm:spPr/>
      <dgm:t>
        <a:bodyPr/>
        <a:lstStyle/>
        <a:p>
          <a:endParaRPr lang="en-US"/>
        </a:p>
      </dgm:t>
    </dgm:pt>
    <dgm:pt modelId="{8FC135D8-6AC3-44EE-8299-6D6E5F0518EB}" type="pres">
      <dgm:prSet presAssocID="{F940AFDE-9DD7-4B92-8BEE-EA8E6FB3E91C}" presName="spVertical2" presStyleCnt="0"/>
      <dgm:spPr/>
    </dgm:pt>
    <dgm:pt modelId="{3E67491A-E5E9-4FD3-977A-D0BC72448918}" type="pres">
      <dgm:prSet presAssocID="{F940AFDE-9DD7-4B92-8BEE-EA8E6FB3E91C}" presName="spVertical3" presStyleCnt="0"/>
      <dgm:spPr/>
    </dgm:pt>
    <dgm:pt modelId="{82EED33A-787D-452B-AF25-D672D5AE672F}" type="pres">
      <dgm:prSet presAssocID="{1B3EDC7A-CAEB-4975-88F8-A52FEE0F01A7}" presName="padding2" presStyleCnt="0"/>
      <dgm:spPr/>
    </dgm:pt>
    <dgm:pt modelId="{8685EFC2-A7AA-4698-949A-6589C7ED9230}" type="pres">
      <dgm:prSet presAssocID="{1B3EDC7A-CAEB-4975-88F8-A52FEE0F01A7}" presName="negArrow" presStyleCnt="0"/>
      <dgm:spPr/>
    </dgm:pt>
    <dgm:pt modelId="{984D1F03-F40A-41A4-B8F6-CF2F9F3D5488}" type="pres">
      <dgm:prSet presAssocID="{1B3EDC7A-CAEB-4975-88F8-A52FEE0F01A7}" presName="backgroundArrow" presStyleLbl="node1" presStyleIdx="0" presStyleCnt="1" custScaleY="133333" custLinFactNeighborY="33334"/>
      <dgm:spPr>
        <a:solidFill>
          <a:schemeClr val="bg2">
            <a:lumMod val="50000"/>
          </a:schemeClr>
        </a:solidFill>
      </dgm:spPr>
    </dgm:pt>
  </dgm:ptLst>
  <dgm:cxnLst>
    <dgm:cxn modelId="{7F3D1422-7F9F-344F-846B-F51603E2078A}" type="presOf" srcId="{F940AFDE-9DD7-4B92-8BEE-EA8E6FB3E91C}" destId="{64131EA9-1D4D-4785-AC5B-640B0E3439C0}" srcOrd="0" destOrd="0" presId="urn:microsoft.com/office/officeart/2005/8/layout/hProcess3"/>
    <dgm:cxn modelId="{11C659A9-6402-634F-8C6B-8750B3247121}" type="presOf" srcId="{1B3EDC7A-CAEB-4975-88F8-A52FEE0F01A7}" destId="{53702085-BF4E-409E-9C94-3BC16D6AE842}" srcOrd="0" destOrd="0" presId="urn:microsoft.com/office/officeart/2005/8/layout/hProcess3"/>
    <dgm:cxn modelId="{011638D8-7127-4B3D-A38D-478D3FD1DD0E}" srcId="{1B3EDC7A-CAEB-4975-88F8-A52FEE0F01A7}" destId="{F940AFDE-9DD7-4B92-8BEE-EA8E6FB3E91C}" srcOrd="0" destOrd="0" parTransId="{88B84082-EF9E-48FF-8122-847EFB11DC32}" sibTransId="{9DB863A9-06F0-4328-8970-F166ABAA0104}"/>
    <dgm:cxn modelId="{ACA5EA96-3462-AF4E-B518-11D2C7D139A7}" type="presParOf" srcId="{53702085-BF4E-409E-9C94-3BC16D6AE842}" destId="{C6A8B79F-DB29-44CA-81B3-C9B30B741358}" srcOrd="0" destOrd="0" presId="urn:microsoft.com/office/officeart/2005/8/layout/hProcess3"/>
    <dgm:cxn modelId="{2DBC5570-CC9B-3D47-B597-8143CA3FF16B}" type="presParOf" srcId="{53702085-BF4E-409E-9C94-3BC16D6AE842}" destId="{EF448622-11CE-4A6D-B6DE-1AD9C01F5872}" srcOrd="1" destOrd="0" presId="urn:microsoft.com/office/officeart/2005/8/layout/hProcess3"/>
    <dgm:cxn modelId="{233885FE-3094-544B-BAB8-A87639657C0A}" type="presParOf" srcId="{EF448622-11CE-4A6D-B6DE-1AD9C01F5872}" destId="{54A455E9-2EFE-4D37-A083-7CD595F6DF0A}" srcOrd="0" destOrd="0" presId="urn:microsoft.com/office/officeart/2005/8/layout/hProcess3"/>
    <dgm:cxn modelId="{8C8550B7-00E4-294F-A7EE-E280A2E64D47}" type="presParOf" srcId="{EF448622-11CE-4A6D-B6DE-1AD9C01F5872}" destId="{F18A2E36-A79C-424C-A8B4-984DEC024CEA}" srcOrd="1" destOrd="0" presId="urn:microsoft.com/office/officeart/2005/8/layout/hProcess3"/>
    <dgm:cxn modelId="{50E0CE68-CDAE-3443-8E5F-279F70744267}" type="presParOf" srcId="{F18A2E36-A79C-424C-A8B4-984DEC024CEA}" destId="{DAE98683-C2CC-49F2-B752-E74EA7469F9C}" srcOrd="0" destOrd="0" presId="urn:microsoft.com/office/officeart/2005/8/layout/hProcess3"/>
    <dgm:cxn modelId="{FF2E3A77-1F6E-4F4D-9F4D-C4393792ED9B}" type="presParOf" srcId="{F18A2E36-A79C-424C-A8B4-984DEC024CEA}" destId="{64131EA9-1D4D-4785-AC5B-640B0E3439C0}" srcOrd="1" destOrd="0" presId="urn:microsoft.com/office/officeart/2005/8/layout/hProcess3"/>
    <dgm:cxn modelId="{E396EFD1-E0D4-254C-8914-44B41C04EA30}" type="presParOf" srcId="{F18A2E36-A79C-424C-A8B4-984DEC024CEA}" destId="{8FC135D8-6AC3-44EE-8299-6D6E5F0518EB}" srcOrd="2" destOrd="0" presId="urn:microsoft.com/office/officeart/2005/8/layout/hProcess3"/>
    <dgm:cxn modelId="{40A6DC34-52E2-DB43-97CD-195A998F4A6B}" type="presParOf" srcId="{F18A2E36-A79C-424C-A8B4-984DEC024CEA}" destId="{3E67491A-E5E9-4FD3-977A-D0BC72448918}" srcOrd="3" destOrd="0" presId="urn:microsoft.com/office/officeart/2005/8/layout/hProcess3"/>
    <dgm:cxn modelId="{7D830A86-FCA6-AF46-B04E-A96B04A39CEC}" type="presParOf" srcId="{EF448622-11CE-4A6D-B6DE-1AD9C01F5872}" destId="{82EED33A-787D-452B-AF25-D672D5AE672F}" srcOrd="2" destOrd="0" presId="urn:microsoft.com/office/officeart/2005/8/layout/hProcess3"/>
    <dgm:cxn modelId="{072D0347-C50F-2448-BA36-398679AFC22C}" type="presParOf" srcId="{EF448622-11CE-4A6D-B6DE-1AD9C01F5872}" destId="{8685EFC2-A7AA-4698-949A-6589C7ED9230}" srcOrd="3" destOrd="0" presId="urn:microsoft.com/office/officeart/2005/8/layout/hProcess3"/>
    <dgm:cxn modelId="{9FED444A-2AE8-3C40-9B91-D5CEDF546F7D}" type="presParOf" srcId="{EF448622-11CE-4A6D-B6DE-1AD9C01F5872}" destId="{984D1F03-F40A-41A4-B8F6-CF2F9F3D5488}" srcOrd="4" destOrd="0" presId="urn:microsoft.com/office/officeart/2005/8/layout/hProcess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A8D1C3-5810-2C4C-A652-C3094AB328D5}" type="datetimeFigureOut">
              <a:rPr lang="en-US" smtClean="0"/>
              <a:pPr/>
              <a:t>8/16/2013</a:t>
            </a:fld>
            <a:endParaRPr lang="es-C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F820AF-9979-9F42-A418-D3C6F1DDB0BA}" type="slidenum">
              <a:rPr lang="es-CR" smtClean="0"/>
              <a:pPr/>
              <a:t>‹#›</a:t>
            </a:fld>
            <a:endParaRPr lang="es-CR"/>
          </a:p>
        </p:txBody>
      </p:sp>
    </p:spTree>
    <p:extLst>
      <p:ext uri="{BB962C8B-B14F-4D97-AF65-F5344CB8AC3E}">
        <p14:creationId xmlns:p14="http://schemas.microsoft.com/office/powerpoint/2010/main" xmlns="" val="41586889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s-C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CR"/>
          </a:p>
        </p:txBody>
      </p:sp>
      <p:sp>
        <p:nvSpPr>
          <p:cNvPr id="4" name="Date Placeholder 3"/>
          <p:cNvSpPr>
            <a:spLocks noGrp="1"/>
          </p:cNvSpPr>
          <p:nvPr>
            <p:ph type="dt" sz="half" idx="10"/>
          </p:nvPr>
        </p:nvSpPr>
        <p:spPr/>
        <p:txBody>
          <a:bodyPr/>
          <a:lstStyle/>
          <a:p>
            <a:fld id="{E37A147B-BDD5-E845-A3F8-6BCF5BFCE908}" type="datetimeFigureOut">
              <a:rPr lang="en-US" smtClean="0"/>
              <a:pPr/>
              <a:t>8/16/2013</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2356338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p:txBody>
          <a:bodyPr/>
          <a:lstStyle/>
          <a:p>
            <a:fld id="{E37A147B-BDD5-E845-A3F8-6BCF5BFCE908}" type="datetimeFigureOut">
              <a:rPr lang="en-US" smtClean="0"/>
              <a:pPr/>
              <a:t>8/16/2013</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282851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s-C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p:txBody>
          <a:bodyPr/>
          <a:lstStyle/>
          <a:p>
            <a:fld id="{E37A147B-BDD5-E845-A3F8-6BCF5BFCE908}" type="datetimeFigureOut">
              <a:rPr lang="en-US" smtClean="0"/>
              <a:pPr/>
              <a:t>8/16/2013</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244685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800000"/>
                </a:solidFill>
              </a:defRPr>
            </a:lvl1pPr>
          </a:lstStyle>
          <a:p>
            <a:r>
              <a:rPr lang="en-US" dirty="0" smtClean="0"/>
              <a:t>Click to edit Master title style</a:t>
            </a:r>
            <a:endParaRPr lang="es-C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10"/>
          </p:nvPr>
        </p:nvSpPr>
        <p:spPr>
          <a:xfrm>
            <a:off x="-188980" y="5761038"/>
            <a:ext cx="2133600" cy="365125"/>
          </a:xfrm>
        </p:spPr>
        <p:txBody>
          <a:bodyPr/>
          <a:lstStyle/>
          <a:p>
            <a:fld id="{E37A147B-BDD5-E845-A3F8-6BCF5BFCE908}" type="datetimeFigureOut">
              <a:rPr lang="en-US" smtClean="0"/>
              <a:pPr/>
              <a:t>8/16/2013</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3C5F509-2266-6A47-A905-A1B2EB41263A}" type="slidenum">
              <a:rPr lang="es-CR" smtClean="0"/>
              <a:pPr/>
              <a:t>‹#›</a:t>
            </a:fld>
            <a:endParaRPr lang="es-CR"/>
          </a:p>
        </p:txBody>
      </p:sp>
      <p:pic>
        <p:nvPicPr>
          <p:cNvPr id="7" name="Picture 6"/>
          <p:cNvPicPr>
            <a:picLocks noChangeAspect="1"/>
          </p:cNvPicPr>
          <p:nvPr userDrawn="1"/>
        </p:nvPicPr>
        <p:blipFill>
          <a:blip r:embed="rId2"/>
          <a:stretch>
            <a:fillRect/>
          </a:stretch>
        </p:blipFill>
        <p:spPr>
          <a:xfrm>
            <a:off x="7795199" y="48395"/>
            <a:ext cx="1264064" cy="271774"/>
          </a:xfrm>
          <a:prstGeom prst="rect">
            <a:avLst/>
          </a:prstGeom>
        </p:spPr>
      </p:pic>
      <p:pic>
        <p:nvPicPr>
          <p:cNvPr id="8" name="Picture 7" descr="logo-sbio-LED-4color FINAL.eps"/>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89547" y="0"/>
            <a:ext cx="1381069" cy="412047"/>
          </a:xfrm>
          <a:prstGeom prst="rect">
            <a:avLst/>
          </a:prstGeom>
        </p:spPr>
      </p:pic>
      <p:pic>
        <p:nvPicPr>
          <p:cNvPr id="11" name="Picture 10" descr="DSCF0980.JPG"/>
          <p:cNvPicPr>
            <a:picLocks noChangeAspect="1"/>
          </p:cNvPicPr>
          <p:nvPr userDrawn="1"/>
        </p:nvPicPr>
        <p:blipFill rotWithShape="1">
          <a:blip r:embed="rId4">
            <a:extLst>
              <a:ext uri="{28A0092B-C50C-407E-A947-70E740481C1C}">
                <a14:useLocalDpi xmlns:a14="http://schemas.microsoft.com/office/drawing/2010/main" xmlns="" val="0"/>
              </a:ext>
            </a:extLst>
          </a:blip>
          <a:srcRect t="54581" b="36972"/>
          <a:stretch/>
        </p:blipFill>
        <p:spPr>
          <a:xfrm>
            <a:off x="0" y="6278725"/>
            <a:ext cx="9144000" cy="579275"/>
          </a:xfrm>
          <a:prstGeom prst="rect">
            <a:avLst/>
          </a:prstGeom>
        </p:spPr>
      </p:pic>
    </p:spTree>
    <p:extLst>
      <p:ext uri="{BB962C8B-B14F-4D97-AF65-F5344CB8AC3E}">
        <p14:creationId xmlns:p14="http://schemas.microsoft.com/office/powerpoint/2010/main" xmlns="" val="322269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s-C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A147B-BDD5-E845-A3F8-6BCF5BFCE908}" type="datetimeFigureOut">
              <a:rPr lang="en-US" smtClean="0"/>
              <a:pPr/>
              <a:t>8/16/2013</a:t>
            </a:fld>
            <a:endParaRPr lang="es-CR"/>
          </a:p>
        </p:txBody>
      </p:sp>
      <p:sp>
        <p:nvSpPr>
          <p:cNvPr id="5" name="Footer Placeholder 4"/>
          <p:cNvSpPr>
            <a:spLocks noGrp="1"/>
          </p:cNvSpPr>
          <p:nvPr>
            <p:ph type="ftr" sz="quarter" idx="11"/>
          </p:nvPr>
        </p:nvSpPr>
        <p:spPr/>
        <p:txBody>
          <a:bodyPr/>
          <a:lstStyle/>
          <a:p>
            <a:endParaRPr lang="es-CR"/>
          </a:p>
        </p:txBody>
      </p:sp>
      <p:sp>
        <p:nvSpPr>
          <p:cNvPr id="6" name="Slide Number Placeholder 5"/>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379129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5" name="Date Placeholder 4"/>
          <p:cNvSpPr>
            <a:spLocks noGrp="1"/>
          </p:cNvSpPr>
          <p:nvPr>
            <p:ph type="dt" sz="half" idx="10"/>
          </p:nvPr>
        </p:nvSpPr>
        <p:spPr/>
        <p:txBody>
          <a:bodyPr/>
          <a:lstStyle/>
          <a:p>
            <a:fld id="{E37A147B-BDD5-E845-A3F8-6BCF5BFCE908}" type="datetimeFigureOut">
              <a:rPr lang="en-US" smtClean="0"/>
              <a:pPr/>
              <a:t>8/16/2013</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31819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s-C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7" name="Date Placeholder 6"/>
          <p:cNvSpPr>
            <a:spLocks noGrp="1"/>
          </p:cNvSpPr>
          <p:nvPr>
            <p:ph type="dt" sz="half" idx="10"/>
          </p:nvPr>
        </p:nvSpPr>
        <p:spPr/>
        <p:txBody>
          <a:bodyPr/>
          <a:lstStyle/>
          <a:p>
            <a:fld id="{E37A147B-BDD5-E845-A3F8-6BCF5BFCE908}" type="datetimeFigureOut">
              <a:rPr lang="en-US" smtClean="0"/>
              <a:pPr/>
              <a:t>8/16/2013</a:t>
            </a:fld>
            <a:endParaRPr lang="es-CR"/>
          </a:p>
        </p:txBody>
      </p:sp>
      <p:sp>
        <p:nvSpPr>
          <p:cNvPr id="8" name="Footer Placeholder 7"/>
          <p:cNvSpPr>
            <a:spLocks noGrp="1"/>
          </p:cNvSpPr>
          <p:nvPr>
            <p:ph type="ftr" sz="quarter" idx="11"/>
          </p:nvPr>
        </p:nvSpPr>
        <p:spPr/>
        <p:txBody>
          <a:bodyPr/>
          <a:lstStyle/>
          <a:p>
            <a:endParaRPr lang="es-CR"/>
          </a:p>
        </p:txBody>
      </p:sp>
      <p:sp>
        <p:nvSpPr>
          <p:cNvPr id="9" name="Slide Number Placeholder 8"/>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326084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CR"/>
          </a:p>
        </p:txBody>
      </p:sp>
      <p:sp>
        <p:nvSpPr>
          <p:cNvPr id="3" name="Date Placeholder 2"/>
          <p:cNvSpPr>
            <a:spLocks noGrp="1"/>
          </p:cNvSpPr>
          <p:nvPr>
            <p:ph type="dt" sz="half" idx="10"/>
          </p:nvPr>
        </p:nvSpPr>
        <p:spPr/>
        <p:txBody>
          <a:bodyPr/>
          <a:lstStyle/>
          <a:p>
            <a:fld id="{E37A147B-BDD5-E845-A3F8-6BCF5BFCE908}" type="datetimeFigureOut">
              <a:rPr lang="en-US" smtClean="0"/>
              <a:pPr/>
              <a:t>8/16/2013</a:t>
            </a:fld>
            <a:endParaRPr lang="es-CR"/>
          </a:p>
        </p:txBody>
      </p:sp>
      <p:sp>
        <p:nvSpPr>
          <p:cNvPr id="4" name="Footer Placeholder 3"/>
          <p:cNvSpPr>
            <a:spLocks noGrp="1"/>
          </p:cNvSpPr>
          <p:nvPr>
            <p:ph type="ftr" sz="quarter" idx="11"/>
          </p:nvPr>
        </p:nvSpPr>
        <p:spPr/>
        <p:txBody>
          <a:bodyPr/>
          <a:lstStyle/>
          <a:p>
            <a:endParaRPr lang="es-CR"/>
          </a:p>
        </p:txBody>
      </p:sp>
      <p:sp>
        <p:nvSpPr>
          <p:cNvPr id="5" name="Slide Number Placeholder 4"/>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1196089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A147B-BDD5-E845-A3F8-6BCF5BFCE908}" type="datetimeFigureOut">
              <a:rPr lang="en-US" smtClean="0"/>
              <a:pPr/>
              <a:t>8/16/2013</a:t>
            </a:fld>
            <a:endParaRPr lang="es-CR"/>
          </a:p>
        </p:txBody>
      </p:sp>
      <p:sp>
        <p:nvSpPr>
          <p:cNvPr id="3" name="Footer Placeholder 2"/>
          <p:cNvSpPr>
            <a:spLocks noGrp="1"/>
          </p:cNvSpPr>
          <p:nvPr>
            <p:ph type="ftr" sz="quarter" idx="11"/>
          </p:nvPr>
        </p:nvSpPr>
        <p:spPr/>
        <p:txBody>
          <a:bodyPr/>
          <a:lstStyle/>
          <a:p>
            <a:endParaRPr lang="es-CR"/>
          </a:p>
        </p:txBody>
      </p:sp>
      <p:sp>
        <p:nvSpPr>
          <p:cNvPr id="4" name="Slide Number Placeholder 3"/>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1030652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s-C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A147B-BDD5-E845-A3F8-6BCF5BFCE908}" type="datetimeFigureOut">
              <a:rPr lang="en-US" smtClean="0"/>
              <a:pPr/>
              <a:t>8/16/2013</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3515826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s-C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7A147B-BDD5-E845-A3F8-6BCF5BFCE908}" type="datetimeFigureOut">
              <a:rPr lang="en-US" smtClean="0"/>
              <a:pPr/>
              <a:t>8/16/2013</a:t>
            </a:fld>
            <a:endParaRPr lang="es-CR"/>
          </a:p>
        </p:txBody>
      </p:sp>
      <p:sp>
        <p:nvSpPr>
          <p:cNvPr id="6" name="Footer Placeholder 5"/>
          <p:cNvSpPr>
            <a:spLocks noGrp="1"/>
          </p:cNvSpPr>
          <p:nvPr>
            <p:ph type="ftr" sz="quarter" idx="11"/>
          </p:nvPr>
        </p:nvSpPr>
        <p:spPr/>
        <p:txBody>
          <a:bodyPr/>
          <a:lstStyle/>
          <a:p>
            <a:endParaRPr lang="es-CR"/>
          </a:p>
        </p:txBody>
      </p:sp>
      <p:sp>
        <p:nvSpPr>
          <p:cNvPr id="7" name="Slide Number Placeholder 6"/>
          <p:cNvSpPr>
            <a:spLocks noGrp="1"/>
          </p:cNvSpPr>
          <p:nvPr>
            <p:ph type="sldNum" sz="quarter" idx="12"/>
          </p:nvPr>
        </p:nvSpPr>
        <p:spPr/>
        <p:txBody>
          <a:body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11567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s-C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7A147B-BDD5-E845-A3F8-6BCF5BFCE908}" type="datetimeFigureOut">
              <a:rPr lang="en-US" smtClean="0"/>
              <a:pPr/>
              <a:t>8/16/2013</a:t>
            </a:fld>
            <a:endParaRPr lang="es-C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C5F509-2266-6A47-A905-A1B2EB41263A}" type="slidenum">
              <a:rPr lang="es-CR" smtClean="0"/>
              <a:pPr/>
              <a:t>‹#›</a:t>
            </a:fld>
            <a:endParaRPr lang="es-CR"/>
          </a:p>
        </p:txBody>
      </p:sp>
    </p:spTree>
    <p:extLst>
      <p:ext uri="{BB962C8B-B14F-4D97-AF65-F5344CB8AC3E}">
        <p14:creationId xmlns:p14="http://schemas.microsoft.com/office/powerpoint/2010/main" xmlns="" val="1486679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images.businessweek.com/ss/09/12/1210_best_internship_companies/5.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neoformix.com/2010/AppleLogoProducts.p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curves.com/" TargetMode="External"/><Relationship Id="rId13" Type="http://schemas.openxmlformats.org/officeDocument/2006/relationships/image" Target="../media/image29.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hyperlink" Target="https://www.google.com/" TargetMode="External"/><Relationship Id="rId5" Type="http://schemas.openxmlformats.org/officeDocument/2006/relationships/hyperlink" Target="http://www.microsoft.com/en-us/" TargetMode="External"/><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orld.honda.com/design/designers-talk/pianta/"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incisivestrategies.com/services.ph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innovationmanagement.s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forbes.com/pictures/efkk45mmlm/the-10-companies-with-the-best-csr-reputation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businessinsurance.org/10-big-businesses-with-incredibly-casual-offices/"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mailto:quesada@vt.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plusblog.jp/8357/"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ctrTitle"/>
          </p:nvPr>
        </p:nvSpPr>
        <p:spPr>
          <a:xfrm>
            <a:off x="685800" y="2569152"/>
            <a:ext cx="7772400" cy="1470025"/>
          </a:xfrm>
        </p:spPr>
        <p:txBody>
          <a:bodyPr>
            <a:normAutofit fontScale="90000"/>
          </a:bodyPr>
          <a:lstStyle/>
          <a:p>
            <a:pPr eaLnBrk="1" hangingPunct="1"/>
            <a:r>
              <a:rPr lang="en-US" dirty="0">
                <a:solidFill>
                  <a:schemeClr val="tx2"/>
                </a:solidFill>
              </a:rPr>
              <a:t>Developing a </a:t>
            </a:r>
            <a:r>
              <a:rPr lang="en-US" dirty="0" smtClean="0">
                <a:solidFill>
                  <a:schemeClr val="tx2"/>
                </a:solidFill>
              </a:rPr>
              <a:t>Professional </a:t>
            </a:r>
            <a:r>
              <a:rPr lang="en-US" dirty="0">
                <a:solidFill>
                  <a:schemeClr val="tx2"/>
                </a:solidFill>
              </a:rPr>
              <a:t>and </a:t>
            </a:r>
            <a:r>
              <a:rPr lang="en-US" dirty="0" smtClean="0">
                <a:solidFill>
                  <a:schemeClr val="tx2"/>
                </a:solidFill>
              </a:rPr>
              <a:t>Corporate </a:t>
            </a:r>
            <a:r>
              <a:rPr lang="en-US" dirty="0">
                <a:solidFill>
                  <a:schemeClr val="tx2"/>
                </a:solidFill>
              </a:rPr>
              <a:t>I</a:t>
            </a:r>
            <a:r>
              <a:rPr lang="en-US" dirty="0" smtClean="0">
                <a:solidFill>
                  <a:schemeClr val="tx2"/>
                </a:solidFill>
              </a:rPr>
              <a:t>mage </a:t>
            </a:r>
            <a:r>
              <a:rPr lang="en-US" dirty="0">
                <a:solidFill>
                  <a:schemeClr val="tx2"/>
                </a:solidFill>
              </a:rPr>
              <a:t>in a </a:t>
            </a:r>
            <a:r>
              <a:rPr lang="en-US" dirty="0" smtClean="0">
                <a:solidFill>
                  <a:schemeClr val="tx2"/>
                </a:solidFill>
              </a:rPr>
              <a:t>Competitive </a:t>
            </a:r>
            <a:r>
              <a:rPr lang="en-US" dirty="0">
                <a:solidFill>
                  <a:schemeClr val="tx2"/>
                </a:solidFill>
              </a:rPr>
              <a:t>W</a:t>
            </a:r>
            <a:r>
              <a:rPr lang="en-US" dirty="0" smtClean="0">
                <a:solidFill>
                  <a:schemeClr val="tx2"/>
                </a:solidFill>
              </a:rPr>
              <a:t>orld</a:t>
            </a:r>
            <a:r>
              <a:rPr lang="en-US" dirty="0" smtClean="0">
                <a:solidFill>
                  <a:schemeClr val="tx2"/>
                </a:solidFill>
                <a:effectLst/>
              </a:rPr>
              <a:t> </a:t>
            </a:r>
            <a:endParaRPr lang="en-US" dirty="0">
              <a:solidFill>
                <a:schemeClr val="tx2"/>
              </a:solidFill>
              <a:latin typeface="Calibri" charset="0"/>
            </a:endParaRPr>
          </a:p>
        </p:txBody>
      </p:sp>
      <p:sp>
        <p:nvSpPr>
          <p:cNvPr id="5" name="Subtitle 4"/>
          <p:cNvSpPr>
            <a:spLocks noGrp="1"/>
          </p:cNvSpPr>
          <p:nvPr>
            <p:ph type="subTitle" idx="1"/>
          </p:nvPr>
        </p:nvSpPr>
        <p:spPr>
          <a:xfrm>
            <a:off x="685800" y="4581474"/>
            <a:ext cx="8077200" cy="1752600"/>
          </a:xfrm>
        </p:spPr>
        <p:txBody>
          <a:bodyPr rtlCol="0">
            <a:normAutofit fontScale="77500" lnSpcReduction="20000"/>
          </a:bodyPr>
          <a:lstStyle/>
          <a:p>
            <a:pPr eaLnBrk="1" fontAlgn="auto" hangingPunct="1">
              <a:spcAft>
                <a:spcPts val="0"/>
              </a:spcAft>
              <a:buFont typeface="Arial" pitchFamily="34" charset="0"/>
              <a:buNone/>
              <a:defRPr/>
            </a:pPr>
            <a:r>
              <a:rPr lang="en-US" dirty="0" smtClean="0"/>
              <a:t>Henry Quesada</a:t>
            </a:r>
          </a:p>
          <a:p>
            <a:pPr eaLnBrk="1" fontAlgn="auto" hangingPunct="1">
              <a:spcAft>
                <a:spcPts val="0"/>
              </a:spcAft>
              <a:buFont typeface="Arial" pitchFamily="34" charset="0"/>
              <a:buNone/>
              <a:defRPr/>
            </a:pPr>
            <a:r>
              <a:rPr lang="en-US" dirty="0" smtClean="0"/>
              <a:t>Assistant Professor, Virginia Tech</a:t>
            </a:r>
          </a:p>
          <a:p>
            <a:pPr eaLnBrk="1" fontAlgn="auto" hangingPunct="1">
              <a:spcAft>
                <a:spcPts val="0"/>
              </a:spcAft>
              <a:buFont typeface="Arial" pitchFamily="34" charset="0"/>
              <a:buNone/>
              <a:defRPr/>
            </a:pPr>
            <a:endParaRPr lang="en-US" sz="2600" dirty="0" smtClean="0"/>
          </a:p>
          <a:p>
            <a:pPr eaLnBrk="1" fontAlgn="auto" hangingPunct="1">
              <a:spcAft>
                <a:spcPts val="0"/>
              </a:spcAft>
              <a:buFont typeface="Arial" pitchFamily="34" charset="0"/>
              <a:buNone/>
              <a:defRPr/>
            </a:pPr>
            <a:r>
              <a:rPr lang="en-US" sz="2600" dirty="0" smtClean="0"/>
              <a:t>San José, Costa Rica</a:t>
            </a:r>
          </a:p>
          <a:p>
            <a:pPr eaLnBrk="1" fontAlgn="auto" hangingPunct="1">
              <a:spcAft>
                <a:spcPts val="0"/>
              </a:spcAft>
              <a:buFont typeface="Arial" pitchFamily="34" charset="0"/>
              <a:buNone/>
              <a:defRPr/>
            </a:pPr>
            <a:r>
              <a:rPr lang="en-US" sz="2600" dirty="0" smtClean="0"/>
              <a:t>August 2013</a:t>
            </a:r>
          </a:p>
          <a:p>
            <a:pPr eaLnBrk="1" fontAlgn="auto" hangingPunct="1">
              <a:spcAft>
                <a:spcPts val="0"/>
              </a:spcAft>
              <a:defRPr/>
            </a:pPr>
            <a:endParaRPr lang="en-US" dirty="0" smtClean="0">
              <a:ea typeface="+mn-ea"/>
            </a:endParaRPr>
          </a:p>
          <a:p>
            <a:pPr eaLnBrk="1" fontAlgn="auto" hangingPunct="1">
              <a:spcAft>
                <a:spcPts val="0"/>
              </a:spcAft>
              <a:buFont typeface="Arial" pitchFamily="34" charset="0"/>
              <a:buNone/>
              <a:defRPr/>
            </a:pPr>
            <a:endParaRPr lang="en-US" dirty="0" smtClean="0">
              <a:ea typeface="+mn-ea"/>
            </a:endParaRPr>
          </a:p>
        </p:txBody>
      </p:sp>
      <p:pic>
        <p:nvPicPr>
          <p:cNvPr id="4" name="Picture 3"/>
          <p:cNvPicPr>
            <a:picLocks noChangeAspect="1"/>
          </p:cNvPicPr>
          <p:nvPr/>
        </p:nvPicPr>
        <p:blipFill>
          <a:blip r:embed="rId2"/>
          <a:stretch>
            <a:fillRect/>
          </a:stretch>
        </p:blipFill>
        <p:spPr>
          <a:xfrm>
            <a:off x="6532570" y="1000073"/>
            <a:ext cx="1765096" cy="379496"/>
          </a:xfrm>
          <a:prstGeom prst="rect">
            <a:avLst/>
          </a:prstGeom>
        </p:spPr>
      </p:pic>
      <p:pic>
        <p:nvPicPr>
          <p:cNvPr id="2" name="Picture 1" descr="CIbM logo.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20794" y="106444"/>
            <a:ext cx="1140023" cy="2166753"/>
          </a:xfrm>
          <a:prstGeom prst="rect">
            <a:avLst/>
          </a:prstGeom>
        </p:spPr>
      </p:pic>
      <p:pic>
        <p:nvPicPr>
          <p:cNvPr id="6" name="Picture 5" descr="logo-sbio-LED-4color FINAL.eps"/>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2636" y="810325"/>
            <a:ext cx="2718992" cy="811222"/>
          </a:xfrm>
          <a:prstGeom prst="rect">
            <a:avLst/>
          </a:prstGeom>
        </p:spPr>
      </p:pic>
    </p:spTree>
    <p:extLst>
      <p:ext uri="{BB962C8B-B14F-4D97-AF65-F5344CB8AC3E}">
        <p14:creationId xmlns:p14="http://schemas.microsoft.com/office/powerpoint/2010/main" xmlns="" val="1568724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sp>
        <p:nvSpPr>
          <p:cNvPr id="3" name="Content Placeholder 2"/>
          <p:cNvSpPr>
            <a:spLocks noGrp="1"/>
          </p:cNvSpPr>
          <p:nvPr>
            <p:ph idx="1"/>
          </p:nvPr>
        </p:nvSpPr>
        <p:spPr>
          <a:xfrm>
            <a:off x="457200" y="1600200"/>
            <a:ext cx="8229600" cy="4525963"/>
          </a:xfrm>
        </p:spPr>
        <p:txBody>
          <a:bodyPr>
            <a:normAutofit/>
          </a:bodyPr>
          <a:lstStyle/>
          <a:p>
            <a:r>
              <a:rPr lang="es-CR" dirty="0" smtClean="0"/>
              <a:t>The role of CI (</a:t>
            </a:r>
            <a:r>
              <a:rPr lang="es-CR" i="1" dirty="0" smtClean="0"/>
              <a:t>consumer perspective</a:t>
            </a:r>
            <a:r>
              <a:rPr lang="es-CR" dirty="0" smtClean="0"/>
              <a:t>):</a:t>
            </a:r>
          </a:p>
          <a:p>
            <a:pPr lvl="1"/>
            <a:r>
              <a:rPr lang="es-CR" dirty="0"/>
              <a:t>Providing assurance regarding purchase decisions of familiar products in </a:t>
            </a:r>
            <a:r>
              <a:rPr lang="es-CR" dirty="0" smtClean="0"/>
              <a:t>unfamiliar settings</a:t>
            </a:r>
            <a:endParaRPr lang="es-CR" dirty="0"/>
          </a:p>
          <a:p>
            <a:pPr lvl="1"/>
            <a:r>
              <a:rPr lang="es-CR" dirty="0" smtClean="0"/>
              <a:t>Giving </a:t>
            </a:r>
            <a:r>
              <a:rPr lang="es-CR" dirty="0"/>
              <a:t>assurance about the purchase when the buyer has little or no previous </a:t>
            </a:r>
            <a:r>
              <a:rPr lang="es-CR" dirty="0" smtClean="0"/>
              <a:t>experience with </a:t>
            </a:r>
            <a:r>
              <a:rPr lang="es-CR" dirty="0"/>
              <a:t>the good or </a:t>
            </a:r>
            <a:r>
              <a:rPr lang="es-CR" dirty="0" smtClean="0"/>
              <a:t>service</a:t>
            </a:r>
          </a:p>
          <a:p>
            <a:pPr lvl="1"/>
            <a:r>
              <a:rPr lang="es-CR" dirty="0" smtClean="0"/>
              <a:t>Reducing </a:t>
            </a:r>
            <a:r>
              <a:rPr lang="es-CR" dirty="0"/>
              <a:t>search time in purchase </a:t>
            </a:r>
            <a:r>
              <a:rPr lang="es-CR" dirty="0" smtClean="0"/>
              <a:t>decisions</a:t>
            </a:r>
          </a:p>
          <a:p>
            <a:pPr lvl="1"/>
            <a:r>
              <a:rPr lang="es-CR" dirty="0" smtClean="0"/>
              <a:t>Providing </a:t>
            </a:r>
            <a:r>
              <a:rPr lang="es-CR" dirty="0"/>
              <a:t>psychological reinforcement and social acceptance of purchases</a:t>
            </a:r>
          </a:p>
        </p:txBody>
      </p:sp>
      <p:sp>
        <p:nvSpPr>
          <p:cNvPr id="4" name="Rectangle 3"/>
          <p:cNvSpPr/>
          <p:nvPr/>
        </p:nvSpPr>
        <p:spPr>
          <a:xfrm>
            <a:off x="380955" y="6044705"/>
            <a:ext cx="7832455" cy="246221"/>
          </a:xfrm>
          <a:prstGeom prst="rect">
            <a:avLst/>
          </a:prstGeom>
          <a:noFill/>
          <a:ln>
            <a:noFill/>
          </a:ln>
        </p:spPr>
        <p:txBody>
          <a:bodyPr wrap="square">
            <a:spAutoFit/>
          </a:bodyPr>
          <a:lstStyle/>
          <a:p>
            <a:r>
              <a:rPr lang="es-CR" sz="1000" b="1" dirty="0" smtClean="0"/>
              <a:t>Clow, K., and Baack, D. 2007. </a:t>
            </a:r>
            <a:r>
              <a:rPr lang="es-CR" sz="1000" b="1" dirty="0"/>
              <a:t>Integrated Advertising, Promotion, and Marketing </a:t>
            </a:r>
            <a:r>
              <a:rPr lang="es-CR" sz="1000" b="1" dirty="0" smtClean="0"/>
              <a:t>Communications. 3rd ed.</a:t>
            </a:r>
            <a:r>
              <a:rPr lang="es-CR" sz="1000" b="1" dirty="0"/>
              <a:t> </a:t>
            </a:r>
            <a:r>
              <a:rPr lang="es-CR" sz="1000" b="1" dirty="0" smtClean="0"/>
              <a:t>Prentice Hall.</a:t>
            </a:r>
            <a:endParaRPr lang="en-US" sz="1000" b="1" dirty="0">
              <a:latin typeface="Arial" charset="0"/>
              <a:ea typeface="ＭＳ Ｐゴシック" charset="0"/>
              <a:cs typeface="Arial" charset="0"/>
            </a:endParaRPr>
          </a:p>
        </p:txBody>
      </p:sp>
    </p:spTree>
    <p:extLst>
      <p:ext uri="{BB962C8B-B14F-4D97-AF65-F5344CB8AC3E}">
        <p14:creationId xmlns:p14="http://schemas.microsoft.com/office/powerpoint/2010/main" xmlns="" val="1045704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Brand</a:t>
            </a:r>
            <a:endParaRPr lang="es-CR" dirty="0"/>
          </a:p>
        </p:txBody>
      </p:sp>
      <p:sp>
        <p:nvSpPr>
          <p:cNvPr id="3" name="Content Placeholder 2"/>
          <p:cNvSpPr>
            <a:spLocks noGrp="1"/>
          </p:cNvSpPr>
          <p:nvPr>
            <p:ph idx="1"/>
          </p:nvPr>
        </p:nvSpPr>
        <p:spPr/>
        <p:txBody>
          <a:bodyPr/>
          <a:lstStyle/>
          <a:p>
            <a:r>
              <a:rPr lang="es-CR" dirty="0" smtClean="0"/>
              <a:t>“</a:t>
            </a:r>
            <a:r>
              <a:rPr lang="es-CR" i="1" dirty="0" smtClean="0"/>
              <a:t>In </a:t>
            </a:r>
            <a:r>
              <a:rPr lang="es-CR" i="1" dirty="0"/>
              <a:t>general, a corporate brand may be more likely to possess intangible attributes or organizational characteristics that span product classes than a product-brand whose associations are more likely to be product-specific</a:t>
            </a:r>
            <a:r>
              <a:rPr lang="es-CR" dirty="0" smtClean="0"/>
              <a:t>.”</a:t>
            </a:r>
            <a:endParaRPr lang="es-CR" dirty="0"/>
          </a:p>
        </p:txBody>
      </p:sp>
      <p:sp>
        <p:nvSpPr>
          <p:cNvPr id="4" name="Rectangle 3"/>
          <p:cNvSpPr/>
          <p:nvPr/>
        </p:nvSpPr>
        <p:spPr>
          <a:xfrm>
            <a:off x="306861" y="5926108"/>
            <a:ext cx="8677316" cy="400110"/>
          </a:xfrm>
          <a:prstGeom prst="rect">
            <a:avLst/>
          </a:prstGeom>
        </p:spPr>
        <p:txBody>
          <a:bodyPr wrap="square">
            <a:spAutoFit/>
          </a:bodyPr>
          <a:lstStyle/>
          <a:p>
            <a:r>
              <a:rPr lang="es-CR" sz="1000" b="1" dirty="0" smtClean="0"/>
              <a:t>Keller</a:t>
            </a:r>
            <a:r>
              <a:rPr lang="es-CR" sz="1000" b="1" dirty="0"/>
              <a:t>, K. L., &amp; Aaker, D. A. (1997). Managing the corporate brand: The effect of corporate marketing activity on consumer evaluations of brand extensions. Working Paper Report No. 97-106, May. Cambridge, MA: Marketing Science Institute</a:t>
            </a:r>
          </a:p>
        </p:txBody>
      </p:sp>
    </p:spTree>
    <p:extLst>
      <p:ext uri="{BB962C8B-B14F-4D97-AF65-F5344CB8AC3E}">
        <p14:creationId xmlns:p14="http://schemas.microsoft.com/office/powerpoint/2010/main" xmlns="" val="22237301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Brand</a:t>
            </a:r>
            <a:endParaRPr lang="es-CR" dirty="0"/>
          </a:p>
        </p:txBody>
      </p:sp>
      <p:sp>
        <p:nvSpPr>
          <p:cNvPr id="4" name="Rectangle 3"/>
          <p:cNvSpPr/>
          <p:nvPr/>
        </p:nvSpPr>
        <p:spPr>
          <a:xfrm>
            <a:off x="306861" y="6051614"/>
            <a:ext cx="8677316" cy="246221"/>
          </a:xfrm>
          <a:prstGeom prst="rect">
            <a:avLst/>
          </a:prstGeom>
        </p:spPr>
        <p:txBody>
          <a:bodyPr wrap="square">
            <a:spAutoFit/>
          </a:bodyPr>
          <a:lstStyle/>
          <a:p>
            <a:r>
              <a:rPr lang="es-CR" sz="1000" b="1" dirty="0" smtClean="0">
                <a:hlinkClick r:id="rId2"/>
              </a:rPr>
              <a:t>http://images.businessweek.com/ss/09/12/1210_best_internship_companies/5.htm</a:t>
            </a:r>
            <a:r>
              <a:rPr lang="es-CR" sz="1000" b="1" dirty="0" smtClean="0"/>
              <a:t> </a:t>
            </a:r>
            <a:endParaRPr lang="es-CR" sz="1000" b="1" dirty="0"/>
          </a:p>
        </p:txBody>
      </p:sp>
      <p:pic>
        <p:nvPicPr>
          <p:cNvPr id="6" name="Picture 5"/>
          <p:cNvPicPr>
            <a:picLocks noChangeAspect="1"/>
          </p:cNvPicPr>
          <p:nvPr/>
        </p:nvPicPr>
        <p:blipFill>
          <a:blip r:embed="rId3"/>
          <a:stretch>
            <a:fillRect/>
          </a:stretch>
        </p:blipFill>
        <p:spPr>
          <a:xfrm>
            <a:off x="1219441" y="1600200"/>
            <a:ext cx="6729622" cy="3925613"/>
          </a:xfrm>
          <a:prstGeom prst="rect">
            <a:avLst/>
          </a:prstGeom>
        </p:spPr>
      </p:pic>
      <p:sp>
        <p:nvSpPr>
          <p:cNvPr id="5" name="Content Placeholder 4"/>
          <p:cNvSpPr>
            <a:spLocks noGrp="1"/>
          </p:cNvSpPr>
          <p:nvPr>
            <p:ph idx="1"/>
          </p:nvPr>
        </p:nvSpPr>
        <p:spPr/>
        <p:txBody>
          <a:bodyPr/>
          <a:lstStyle/>
          <a:p>
            <a:r>
              <a:rPr lang="es-CR" dirty="0" smtClean="0"/>
              <a:t>Procter and Gamble: Product brand</a:t>
            </a:r>
            <a:endParaRPr lang="es-CR" dirty="0"/>
          </a:p>
        </p:txBody>
      </p:sp>
    </p:spTree>
    <p:extLst>
      <p:ext uri="{BB962C8B-B14F-4D97-AF65-F5344CB8AC3E}">
        <p14:creationId xmlns:p14="http://schemas.microsoft.com/office/powerpoint/2010/main" xmlns="" val="3951989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Brand</a:t>
            </a:r>
            <a:endParaRPr lang="es-CR" dirty="0"/>
          </a:p>
        </p:txBody>
      </p:sp>
      <p:sp>
        <p:nvSpPr>
          <p:cNvPr id="4" name="Rectangle 3"/>
          <p:cNvSpPr/>
          <p:nvPr/>
        </p:nvSpPr>
        <p:spPr>
          <a:xfrm>
            <a:off x="306861" y="6028524"/>
            <a:ext cx="8677316" cy="246221"/>
          </a:xfrm>
          <a:prstGeom prst="rect">
            <a:avLst/>
          </a:prstGeom>
        </p:spPr>
        <p:txBody>
          <a:bodyPr wrap="square">
            <a:spAutoFit/>
          </a:bodyPr>
          <a:lstStyle/>
          <a:p>
            <a:r>
              <a:rPr lang="es-CR" sz="1000" b="1" dirty="0">
                <a:hlinkClick r:id="rId2"/>
              </a:rPr>
              <a:t>http://www.neoformix.com/2010/</a:t>
            </a:r>
            <a:r>
              <a:rPr lang="es-CR" sz="1000" b="1" dirty="0" smtClean="0">
                <a:hlinkClick r:id="rId2"/>
              </a:rPr>
              <a:t>AppleLogoProducts.png</a:t>
            </a:r>
            <a:r>
              <a:rPr lang="es-CR" sz="1000" b="1" dirty="0" smtClean="0"/>
              <a:t> </a:t>
            </a:r>
            <a:endParaRPr lang="es-CR" sz="1000" b="1" dirty="0"/>
          </a:p>
        </p:txBody>
      </p:sp>
      <p:sp>
        <p:nvSpPr>
          <p:cNvPr id="5" name="Content Placeholder 4"/>
          <p:cNvSpPr>
            <a:spLocks noGrp="1"/>
          </p:cNvSpPr>
          <p:nvPr>
            <p:ph idx="1"/>
          </p:nvPr>
        </p:nvSpPr>
        <p:spPr/>
        <p:txBody>
          <a:bodyPr/>
          <a:lstStyle/>
          <a:p>
            <a:r>
              <a:rPr lang="es-CR" dirty="0" smtClean="0"/>
              <a:t>Apple: </a:t>
            </a:r>
          </a:p>
          <a:p>
            <a:pPr marL="0" indent="0">
              <a:buNone/>
            </a:pPr>
            <a:r>
              <a:rPr lang="es-CR" dirty="0" smtClean="0"/>
              <a:t>Corporate brand</a:t>
            </a:r>
            <a:endParaRPr lang="es-CR" dirty="0"/>
          </a:p>
        </p:txBody>
      </p:sp>
      <p:pic>
        <p:nvPicPr>
          <p:cNvPr id="3" name="Picture 2"/>
          <p:cNvPicPr>
            <a:picLocks noChangeAspect="1"/>
          </p:cNvPicPr>
          <p:nvPr/>
        </p:nvPicPr>
        <p:blipFill>
          <a:blip r:embed="rId3"/>
          <a:stretch>
            <a:fillRect/>
          </a:stretch>
        </p:blipFill>
        <p:spPr>
          <a:xfrm>
            <a:off x="3352273" y="1417638"/>
            <a:ext cx="3987426" cy="4668611"/>
          </a:xfrm>
          <a:prstGeom prst="rect">
            <a:avLst/>
          </a:prstGeom>
        </p:spPr>
      </p:pic>
    </p:spTree>
    <p:extLst>
      <p:ext uri="{BB962C8B-B14F-4D97-AF65-F5344CB8AC3E}">
        <p14:creationId xmlns:p14="http://schemas.microsoft.com/office/powerpoint/2010/main" xmlns="" val="17577119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a:t>CI and Perceived Value</a:t>
            </a:r>
          </a:p>
        </p:txBody>
      </p:sp>
      <p:sp>
        <p:nvSpPr>
          <p:cNvPr id="3" name="Content Placeholder 2"/>
          <p:cNvSpPr>
            <a:spLocks noGrp="1"/>
          </p:cNvSpPr>
          <p:nvPr>
            <p:ph idx="1"/>
          </p:nvPr>
        </p:nvSpPr>
        <p:spPr/>
        <p:txBody>
          <a:bodyPr/>
          <a:lstStyle/>
          <a:p>
            <a:endParaRPr lang="es-CR"/>
          </a:p>
        </p:txBody>
      </p:sp>
      <p:pic>
        <p:nvPicPr>
          <p:cNvPr id="4" name="Picture 2" descr="http://upload.wikimedia.org/wikipedia/commons/thumb/6/62/Amazon.com-Logo.svg/250px-Amazon.com-Logo.svg.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5125" y="2828925"/>
            <a:ext cx="1666875" cy="33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3"/>
          <p:cNvSpPr txBox="1">
            <a:spLocks noChangeArrowheads="1"/>
          </p:cNvSpPr>
          <p:nvPr/>
        </p:nvSpPr>
        <p:spPr bwMode="auto">
          <a:xfrm>
            <a:off x="274638" y="2463800"/>
            <a:ext cx="303550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dirty="0"/>
              <a:t>To be the world</a:t>
            </a:r>
            <a:r>
              <a:rPr lang="ja-JP" altLang="en-US" dirty="0"/>
              <a:t>’</a:t>
            </a:r>
            <a:r>
              <a:rPr lang="en-US" altLang="ja-JP" dirty="0"/>
              <a:t>s most customer-centric company</a:t>
            </a:r>
          </a:p>
          <a:p>
            <a:pPr eaLnBrk="1" hangingPunct="1"/>
            <a:endParaRPr lang="en-US" dirty="0"/>
          </a:p>
        </p:txBody>
      </p:sp>
      <p:pic>
        <p:nvPicPr>
          <p:cNvPr id="6" name="Picture 4" descr="Ben and jerry logo.sv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32238" y="2738438"/>
            <a:ext cx="19050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5"/>
          <p:cNvSpPr txBox="1">
            <a:spLocks noChangeArrowheads="1"/>
          </p:cNvSpPr>
          <p:nvPr/>
        </p:nvSpPr>
        <p:spPr bwMode="auto">
          <a:xfrm>
            <a:off x="3382963" y="2463800"/>
            <a:ext cx="37369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a:t>Making the best possible ice cream, in the nicest possible way</a:t>
            </a:r>
          </a:p>
          <a:p>
            <a:pPr eaLnBrk="1" hangingPunct="1"/>
            <a:endParaRPr lang="en-US"/>
          </a:p>
        </p:txBody>
      </p:sp>
      <p:sp>
        <p:nvSpPr>
          <p:cNvPr id="8" name="Rectangle 9"/>
          <p:cNvSpPr>
            <a:spLocks noChangeArrowheads="1"/>
          </p:cNvSpPr>
          <p:nvPr/>
        </p:nvSpPr>
        <p:spPr bwMode="auto">
          <a:xfrm>
            <a:off x="7407275" y="2463800"/>
            <a:ext cx="13773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a:t>To make people happy</a:t>
            </a:r>
          </a:p>
        </p:txBody>
      </p:sp>
      <p:pic>
        <p:nvPicPr>
          <p:cNvPr id="9" name="Picture 8" descr="Walmart. Save Money. Live Bette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74638" y="4110038"/>
            <a:ext cx="2038350" cy="54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18"/>
          <p:cNvSpPr>
            <a:spLocks noChangeArrowheads="1"/>
          </p:cNvSpPr>
          <p:nvPr/>
        </p:nvSpPr>
        <p:spPr bwMode="auto">
          <a:xfrm>
            <a:off x="365125" y="3835400"/>
            <a:ext cx="154627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t>Worldwide leader in retail</a:t>
            </a:r>
          </a:p>
        </p:txBody>
      </p:sp>
      <p:sp>
        <p:nvSpPr>
          <p:cNvPr id="11" name="Rectangle 19"/>
          <p:cNvSpPr>
            <a:spLocks noChangeArrowheads="1"/>
          </p:cNvSpPr>
          <p:nvPr/>
        </p:nvSpPr>
        <p:spPr bwMode="auto">
          <a:xfrm>
            <a:off x="2560638" y="3835400"/>
            <a:ext cx="350432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t>A personal computer in every home running Microsoft software</a:t>
            </a:r>
          </a:p>
        </p:txBody>
      </p:sp>
      <p:pic>
        <p:nvPicPr>
          <p:cNvPr id="12" name="Picture 10" descr="Microsoft: Be what's next.">
            <a:hlinkClick r:id="rId5"/>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565525" y="4200525"/>
            <a:ext cx="1657350"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589838" y="2738438"/>
            <a:ext cx="1076325"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Curves">
            <a:hlinkClick r:id="rId8" tooltip="home"/>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7040563" y="4200525"/>
            <a:ext cx="130492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23"/>
          <p:cNvSpPr>
            <a:spLocks noChangeArrowheads="1"/>
          </p:cNvSpPr>
          <p:nvPr/>
        </p:nvSpPr>
        <p:spPr bwMode="auto">
          <a:xfrm>
            <a:off x="6492875" y="3743325"/>
            <a:ext cx="25098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t>To make it affordable and easy for women to be physically fit</a:t>
            </a:r>
          </a:p>
        </p:txBody>
      </p:sp>
      <p:pic>
        <p:nvPicPr>
          <p:cNvPr id="16" name="Picture 15" descr="http://www.ikea.com/ms/img/logos/logo92x33.gif"/>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457200" y="5664200"/>
            <a:ext cx="87630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25"/>
          <p:cNvSpPr>
            <a:spLocks noChangeArrowheads="1"/>
          </p:cNvSpPr>
          <p:nvPr/>
        </p:nvSpPr>
        <p:spPr bwMode="auto">
          <a:xfrm>
            <a:off x="182563" y="5207000"/>
            <a:ext cx="2378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t>To Create a Better Everyday Life for the Many</a:t>
            </a:r>
          </a:p>
        </p:txBody>
      </p:sp>
      <p:pic>
        <p:nvPicPr>
          <p:cNvPr id="18" name="Picture 17" descr="Google">
            <a:hlinkClick r:id="rId11"/>
          </p:cNvPr>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657600" y="5638800"/>
            <a:ext cx="1104900"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27"/>
          <p:cNvSpPr>
            <a:spLocks noChangeArrowheads="1"/>
          </p:cNvSpPr>
          <p:nvPr/>
        </p:nvSpPr>
        <p:spPr bwMode="auto">
          <a:xfrm>
            <a:off x="2743200" y="5207000"/>
            <a:ext cx="37496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000"/>
              <a:t>To organize the world's information and make it universally accessible and useful</a:t>
            </a:r>
          </a:p>
        </p:txBody>
      </p:sp>
      <p:pic>
        <p:nvPicPr>
          <p:cNvPr id="20" name="Picture 18"/>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950075" y="5572125"/>
            <a:ext cx="1604963" cy="28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29"/>
          <p:cNvSpPr>
            <a:spLocks noChangeArrowheads="1"/>
          </p:cNvSpPr>
          <p:nvPr/>
        </p:nvSpPr>
        <p:spPr bwMode="auto">
          <a:xfrm>
            <a:off x="6950075" y="5207000"/>
            <a:ext cx="115905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1000" dirty="0"/>
              <a:t>People Fly for </a:t>
            </a:r>
            <a:r>
              <a:rPr lang="en-US" sz="1000" dirty="0" smtClean="0"/>
              <a:t>Free </a:t>
            </a:r>
            <a:endParaRPr lang="en-US" sz="1000" dirty="0"/>
          </a:p>
        </p:txBody>
      </p:sp>
    </p:spTree>
    <p:extLst>
      <p:ext uri="{BB962C8B-B14F-4D97-AF65-F5344CB8AC3E}">
        <p14:creationId xmlns:p14="http://schemas.microsoft.com/office/powerpoint/2010/main" xmlns="" val="15422873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Perceived Value</a:t>
            </a:r>
            <a:endParaRPr lang="es-CR" dirty="0"/>
          </a:p>
        </p:txBody>
      </p:sp>
      <p:sp>
        <p:nvSpPr>
          <p:cNvPr id="3" name="Content Placeholder 2"/>
          <p:cNvSpPr>
            <a:spLocks noGrp="1"/>
          </p:cNvSpPr>
          <p:nvPr>
            <p:ph idx="1"/>
          </p:nvPr>
        </p:nvSpPr>
        <p:spPr>
          <a:xfrm>
            <a:off x="457200" y="1600200"/>
            <a:ext cx="8229600" cy="1517155"/>
          </a:xfrm>
        </p:spPr>
        <p:txBody>
          <a:bodyPr>
            <a:normAutofit fontScale="92500" lnSpcReduction="10000"/>
          </a:bodyPr>
          <a:lstStyle/>
          <a:p>
            <a:r>
              <a:rPr lang="es-CR" dirty="0" smtClean="0"/>
              <a:t>Greater value to customer increase customer loyalty</a:t>
            </a:r>
          </a:p>
          <a:p>
            <a:r>
              <a:rPr lang="es-CR" dirty="0" smtClean="0"/>
              <a:t>CI is linked to customer satisfaction levels</a:t>
            </a:r>
          </a:p>
        </p:txBody>
      </p:sp>
      <p:pic>
        <p:nvPicPr>
          <p:cNvPr id="4" name="Picture 3"/>
          <p:cNvPicPr>
            <a:picLocks noChangeAspect="1"/>
          </p:cNvPicPr>
          <p:nvPr/>
        </p:nvPicPr>
        <p:blipFill>
          <a:blip r:embed="rId2"/>
          <a:stretch>
            <a:fillRect/>
          </a:stretch>
        </p:blipFill>
        <p:spPr>
          <a:xfrm>
            <a:off x="457200" y="3410129"/>
            <a:ext cx="3519097" cy="2783077"/>
          </a:xfrm>
          <a:prstGeom prst="rect">
            <a:avLst/>
          </a:prstGeom>
        </p:spPr>
      </p:pic>
      <p:pic>
        <p:nvPicPr>
          <p:cNvPr id="5" name="Picture 4"/>
          <p:cNvPicPr>
            <a:picLocks noChangeAspect="1"/>
          </p:cNvPicPr>
          <p:nvPr/>
        </p:nvPicPr>
        <p:blipFill>
          <a:blip r:embed="rId3"/>
          <a:stretch>
            <a:fillRect/>
          </a:stretch>
        </p:blipFill>
        <p:spPr>
          <a:xfrm>
            <a:off x="4138499" y="3611138"/>
            <a:ext cx="4678596" cy="2254672"/>
          </a:xfrm>
          <a:prstGeom prst="rect">
            <a:avLst/>
          </a:prstGeom>
        </p:spPr>
      </p:pic>
    </p:spTree>
    <p:extLst>
      <p:ext uri="{BB962C8B-B14F-4D97-AF65-F5344CB8AC3E}">
        <p14:creationId xmlns:p14="http://schemas.microsoft.com/office/powerpoint/2010/main" xmlns="" val="18591264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Associations</a:t>
            </a:r>
            <a:endParaRPr lang="es-CR" dirty="0"/>
          </a:p>
        </p:txBody>
      </p:sp>
      <p:sp>
        <p:nvSpPr>
          <p:cNvPr id="3" name="Content Placeholder 2"/>
          <p:cNvSpPr>
            <a:spLocks noGrp="1"/>
          </p:cNvSpPr>
          <p:nvPr>
            <p:ph idx="1"/>
          </p:nvPr>
        </p:nvSpPr>
        <p:spPr/>
        <p:txBody>
          <a:bodyPr>
            <a:normAutofit fontScale="85000" lnSpcReduction="20000"/>
          </a:bodyPr>
          <a:lstStyle/>
          <a:p>
            <a:r>
              <a:rPr lang="es-CR" dirty="0" smtClean="0"/>
              <a:t>Innovativaness</a:t>
            </a:r>
          </a:p>
          <a:p>
            <a:r>
              <a:rPr lang="es-CR" dirty="0" smtClean="0"/>
              <a:t>Environmental Impact</a:t>
            </a:r>
          </a:p>
          <a:p>
            <a:r>
              <a:rPr lang="es-CR" dirty="0" smtClean="0"/>
              <a:t>Dynamism and imaginativeness</a:t>
            </a:r>
          </a:p>
          <a:p>
            <a:r>
              <a:rPr lang="es-CR" dirty="0" smtClean="0"/>
              <a:t>Quality of goods and services</a:t>
            </a:r>
          </a:p>
          <a:p>
            <a:r>
              <a:rPr lang="es-CR" dirty="0" smtClean="0"/>
              <a:t>Honesty and trustworthiness</a:t>
            </a:r>
          </a:p>
          <a:p>
            <a:r>
              <a:rPr lang="es-CR" dirty="0" smtClean="0"/>
              <a:t>Social responsability</a:t>
            </a:r>
          </a:p>
          <a:p>
            <a:r>
              <a:rPr lang="es-CR" dirty="0" smtClean="0"/>
              <a:t>Investment value</a:t>
            </a:r>
          </a:p>
          <a:p>
            <a:r>
              <a:rPr lang="es-CR" dirty="0" smtClean="0"/>
              <a:t>Quality of Management</a:t>
            </a:r>
          </a:p>
          <a:p>
            <a:r>
              <a:rPr lang="es-CR" dirty="0" smtClean="0"/>
              <a:t>Helpfulness and friendliness</a:t>
            </a:r>
          </a:p>
          <a:p>
            <a:r>
              <a:rPr lang="es-CR" dirty="0" smtClean="0"/>
              <a:t>Conservative vs. Informal corporate culture</a:t>
            </a:r>
          </a:p>
          <a:p>
            <a:endParaRPr lang="es-CR" dirty="0"/>
          </a:p>
        </p:txBody>
      </p:sp>
      <p:sp>
        <p:nvSpPr>
          <p:cNvPr id="4" name="Rectangle 3"/>
          <p:cNvSpPr/>
          <p:nvPr/>
        </p:nvSpPr>
        <p:spPr>
          <a:xfrm>
            <a:off x="380955" y="6049153"/>
            <a:ext cx="7832455" cy="246221"/>
          </a:xfrm>
          <a:prstGeom prst="rect">
            <a:avLst/>
          </a:prstGeom>
          <a:noFill/>
          <a:ln>
            <a:noFill/>
          </a:ln>
        </p:spPr>
        <p:txBody>
          <a:bodyPr wrap="square">
            <a:spAutoFit/>
          </a:bodyPr>
          <a:lstStyle/>
          <a:p>
            <a:r>
              <a:rPr lang="es-CR" sz="1000" b="1" dirty="0"/>
              <a:t>Dowling, Grahame R. (1986), "Measuring Corporate Images: A Review of Alternative Approaches," Journal of Business Research, 17 (1), 27-34. </a:t>
            </a:r>
            <a:endParaRPr lang="en-US" sz="1000" b="1" dirty="0">
              <a:latin typeface="Arial" charset="0"/>
              <a:ea typeface="ＭＳ Ｐゴシック" charset="0"/>
              <a:cs typeface="Arial" charset="0"/>
            </a:endParaRPr>
          </a:p>
        </p:txBody>
      </p:sp>
    </p:spTree>
    <p:extLst>
      <p:ext uri="{BB962C8B-B14F-4D97-AF65-F5344CB8AC3E}">
        <p14:creationId xmlns:p14="http://schemas.microsoft.com/office/powerpoint/2010/main" xmlns="" val="3303459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a:t>CI Associations</a:t>
            </a:r>
          </a:p>
        </p:txBody>
      </p:sp>
      <p:sp>
        <p:nvSpPr>
          <p:cNvPr id="3" name="Content Placeholder 2"/>
          <p:cNvSpPr>
            <a:spLocks noGrp="1"/>
          </p:cNvSpPr>
          <p:nvPr>
            <p:ph idx="1"/>
          </p:nvPr>
        </p:nvSpPr>
        <p:spPr/>
        <p:txBody>
          <a:bodyPr/>
          <a:lstStyle/>
          <a:p>
            <a:r>
              <a:rPr lang="es-CR" dirty="0" smtClean="0"/>
              <a:t>Most important CI associations:</a:t>
            </a:r>
          </a:p>
          <a:p>
            <a:pPr lvl="1"/>
            <a:r>
              <a:rPr lang="es-CR" dirty="0" smtClean="0"/>
              <a:t>1. Quality of goods and services</a:t>
            </a:r>
          </a:p>
          <a:p>
            <a:pPr lvl="1"/>
            <a:r>
              <a:rPr lang="es-CR" dirty="0" smtClean="0"/>
              <a:t>2. </a:t>
            </a:r>
            <a:r>
              <a:rPr lang="es-CR" dirty="0"/>
              <a:t>Honesty and </a:t>
            </a:r>
            <a:r>
              <a:rPr lang="es-CR" dirty="0" smtClean="0"/>
              <a:t>trustworthiness (stand behind their product)</a:t>
            </a:r>
          </a:p>
          <a:p>
            <a:pPr lvl="1"/>
            <a:r>
              <a:rPr lang="es-CR" dirty="0" smtClean="0"/>
              <a:t>3. </a:t>
            </a:r>
            <a:r>
              <a:rPr lang="es-CR" dirty="0"/>
              <a:t>Helpfulness and </a:t>
            </a:r>
            <a:r>
              <a:rPr lang="es-CR" dirty="0" smtClean="0"/>
              <a:t>friendliness (dealing with customers)</a:t>
            </a:r>
            <a:endParaRPr lang="es-CR" dirty="0"/>
          </a:p>
        </p:txBody>
      </p:sp>
      <p:sp>
        <p:nvSpPr>
          <p:cNvPr id="4" name="Rectangle 3"/>
          <p:cNvSpPr/>
          <p:nvPr/>
        </p:nvSpPr>
        <p:spPr>
          <a:xfrm>
            <a:off x="380955" y="6067765"/>
            <a:ext cx="7832455" cy="246221"/>
          </a:xfrm>
          <a:prstGeom prst="rect">
            <a:avLst/>
          </a:prstGeom>
          <a:noFill/>
          <a:ln>
            <a:noFill/>
          </a:ln>
        </p:spPr>
        <p:txBody>
          <a:bodyPr wrap="square">
            <a:spAutoFit/>
          </a:bodyPr>
          <a:lstStyle/>
          <a:p>
            <a:r>
              <a:rPr lang="es-CR" sz="1000" b="1" dirty="0" smtClean="0"/>
              <a:t>Clow, K., and Baack, D. 2007. </a:t>
            </a:r>
            <a:r>
              <a:rPr lang="es-CR" sz="1000" b="1" dirty="0"/>
              <a:t>Integrated Advertising, Promotion, and Marketing </a:t>
            </a:r>
            <a:r>
              <a:rPr lang="es-CR" sz="1000" b="1" dirty="0" smtClean="0"/>
              <a:t>Communications. 3rd ed.</a:t>
            </a:r>
            <a:r>
              <a:rPr lang="es-CR" sz="1000" b="1" dirty="0"/>
              <a:t> </a:t>
            </a:r>
            <a:r>
              <a:rPr lang="es-CR" sz="1000" b="1" dirty="0" smtClean="0"/>
              <a:t>Prentice Hall.</a:t>
            </a:r>
            <a:endParaRPr lang="en-US" sz="1000" b="1" dirty="0">
              <a:latin typeface="Arial" charset="0"/>
              <a:ea typeface="ＭＳ Ｐゴシック" charset="0"/>
              <a:cs typeface="Arial" charset="0"/>
            </a:endParaRPr>
          </a:p>
        </p:txBody>
      </p:sp>
    </p:spTree>
    <p:extLst>
      <p:ext uri="{BB962C8B-B14F-4D97-AF65-F5344CB8AC3E}">
        <p14:creationId xmlns:p14="http://schemas.microsoft.com/office/powerpoint/2010/main" xmlns="" val="3845870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Quality</a:t>
            </a:r>
            <a:endParaRPr lang="es-CR" dirty="0"/>
          </a:p>
        </p:txBody>
      </p:sp>
      <p:sp>
        <p:nvSpPr>
          <p:cNvPr id="3" name="Content Placeholder 2"/>
          <p:cNvSpPr>
            <a:spLocks noGrp="1"/>
          </p:cNvSpPr>
          <p:nvPr>
            <p:ph idx="1"/>
          </p:nvPr>
        </p:nvSpPr>
        <p:spPr>
          <a:xfrm>
            <a:off x="457200" y="1600200"/>
            <a:ext cx="8229600" cy="4525963"/>
          </a:xfrm>
        </p:spPr>
        <p:txBody>
          <a:bodyPr/>
          <a:lstStyle/>
          <a:p>
            <a:r>
              <a:rPr lang="es-CR" dirty="0" smtClean="0"/>
              <a:t>Honda’s Pianta</a:t>
            </a:r>
            <a:endParaRPr lang="es-CR" dirty="0"/>
          </a:p>
        </p:txBody>
      </p:sp>
      <p:pic>
        <p:nvPicPr>
          <p:cNvPr id="4" name="Picture 3"/>
          <p:cNvPicPr>
            <a:picLocks noChangeAspect="1"/>
          </p:cNvPicPr>
          <p:nvPr/>
        </p:nvPicPr>
        <p:blipFill>
          <a:blip r:embed="rId2"/>
          <a:stretch>
            <a:fillRect/>
          </a:stretch>
        </p:blipFill>
        <p:spPr>
          <a:xfrm>
            <a:off x="1737595" y="2362206"/>
            <a:ext cx="5847358" cy="3671597"/>
          </a:xfrm>
          <a:prstGeom prst="rect">
            <a:avLst/>
          </a:prstGeom>
        </p:spPr>
      </p:pic>
      <p:sp>
        <p:nvSpPr>
          <p:cNvPr id="5" name="Rectangle 4"/>
          <p:cNvSpPr/>
          <p:nvPr/>
        </p:nvSpPr>
        <p:spPr>
          <a:xfrm>
            <a:off x="457200" y="6068666"/>
            <a:ext cx="6521202" cy="246221"/>
          </a:xfrm>
          <a:prstGeom prst="rect">
            <a:avLst/>
          </a:prstGeom>
        </p:spPr>
        <p:txBody>
          <a:bodyPr wrap="square">
            <a:spAutoFit/>
          </a:bodyPr>
          <a:lstStyle/>
          <a:p>
            <a:r>
              <a:rPr lang="es-CR" sz="1000" dirty="0">
                <a:hlinkClick r:id="rId3"/>
              </a:rPr>
              <a:t>http://world.honda.com/design/designers-talk/pianta</a:t>
            </a:r>
            <a:r>
              <a:rPr lang="es-CR" sz="1000" dirty="0" smtClean="0">
                <a:hlinkClick r:id="rId3"/>
              </a:rPr>
              <a:t>/</a:t>
            </a:r>
            <a:r>
              <a:rPr lang="es-CR" sz="1000" dirty="0" smtClean="0"/>
              <a:t> </a:t>
            </a:r>
            <a:endParaRPr lang="es-CR" sz="1000" dirty="0"/>
          </a:p>
        </p:txBody>
      </p:sp>
    </p:spTree>
    <p:extLst>
      <p:ext uri="{BB962C8B-B14F-4D97-AF65-F5344CB8AC3E}">
        <p14:creationId xmlns:p14="http://schemas.microsoft.com/office/powerpoint/2010/main" xmlns="" val="9150148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Honesty</a:t>
            </a:r>
            <a:endParaRPr lang="es-CR" dirty="0"/>
          </a:p>
        </p:txBody>
      </p:sp>
      <p:sp>
        <p:nvSpPr>
          <p:cNvPr id="3" name="Content Placeholder 2"/>
          <p:cNvSpPr>
            <a:spLocks noGrp="1"/>
          </p:cNvSpPr>
          <p:nvPr>
            <p:ph idx="1"/>
          </p:nvPr>
        </p:nvSpPr>
        <p:spPr/>
        <p:txBody>
          <a:bodyPr/>
          <a:lstStyle/>
          <a:p>
            <a:r>
              <a:rPr lang="es-CR" dirty="0" smtClean="0"/>
              <a:t>Cenegenics: Testosterone to lasting youth?</a:t>
            </a:r>
            <a:endParaRPr lang="es-CR" dirty="0"/>
          </a:p>
        </p:txBody>
      </p:sp>
      <p:pic>
        <p:nvPicPr>
          <p:cNvPr id="5" name="Picture 4"/>
          <p:cNvPicPr>
            <a:picLocks noChangeAspect="1"/>
          </p:cNvPicPr>
          <p:nvPr/>
        </p:nvPicPr>
        <p:blipFill>
          <a:blip r:embed="rId2"/>
          <a:stretch>
            <a:fillRect/>
          </a:stretch>
        </p:blipFill>
        <p:spPr>
          <a:xfrm>
            <a:off x="279400" y="2333236"/>
            <a:ext cx="8585200" cy="3886200"/>
          </a:xfrm>
          <a:prstGeom prst="rect">
            <a:avLst/>
          </a:prstGeom>
        </p:spPr>
      </p:pic>
    </p:spTree>
    <p:extLst>
      <p:ext uri="{BB962C8B-B14F-4D97-AF65-F5344CB8AC3E}">
        <p14:creationId xmlns:p14="http://schemas.microsoft.com/office/powerpoint/2010/main" xmlns="" val="1373502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charset="0"/>
              </a:rPr>
              <a:t>We live in a very competitive World</a:t>
            </a:r>
            <a:endParaRPr lang="es-CR" dirty="0"/>
          </a:p>
        </p:txBody>
      </p:sp>
      <p:pic>
        <p:nvPicPr>
          <p:cNvPr id="4" name="Content Placeholder 3"/>
          <p:cNvPicPr>
            <a:picLocks noGrp="1" noChangeAspect="1"/>
          </p:cNvPicPr>
          <p:nvPr>
            <p:ph idx="1"/>
          </p:nvPr>
        </p:nvPicPr>
        <p:blipFill>
          <a:blip r:embed="rId2"/>
          <a:srcRect l="2150" r="2150"/>
          <a:stretch>
            <a:fillRect/>
          </a:stretch>
        </p:blipFill>
        <p:spPr>
          <a:xfrm>
            <a:off x="457200" y="1357755"/>
            <a:ext cx="8229600" cy="4525963"/>
          </a:xfrm>
        </p:spPr>
      </p:pic>
      <p:sp>
        <p:nvSpPr>
          <p:cNvPr id="5" name="Rectangle 4"/>
          <p:cNvSpPr/>
          <p:nvPr/>
        </p:nvSpPr>
        <p:spPr>
          <a:xfrm>
            <a:off x="306861" y="6086249"/>
            <a:ext cx="8677316" cy="246221"/>
          </a:xfrm>
          <a:prstGeom prst="rect">
            <a:avLst/>
          </a:prstGeom>
        </p:spPr>
        <p:txBody>
          <a:bodyPr wrap="square">
            <a:spAutoFit/>
          </a:bodyPr>
          <a:lstStyle/>
          <a:p>
            <a:r>
              <a:rPr lang="es-CR" sz="1000" b="1" dirty="0">
                <a:hlinkClick r:id="rId3"/>
              </a:rPr>
              <a:t>http://incisivestrategies.com/</a:t>
            </a:r>
            <a:r>
              <a:rPr lang="es-CR" sz="1000" b="1" dirty="0" smtClean="0">
                <a:hlinkClick r:id="rId3"/>
              </a:rPr>
              <a:t>services.php</a:t>
            </a:r>
            <a:r>
              <a:rPr lang="es-CR" sz="1000" b="1" dirty="0" smtClean="0"/>
              <a:t> </a:t>
            </a:r>
            <a:endParaRPr lang="es-CR" sz="1000" b="1" dirty="0"/>
          </a:p>
        </p:txBody>
      </p:sp>
    </p:spTree>
    <p:extLst>
      <p:ext uri="{BB962C8B-B14F-4D97-AF65-F5344CB8AC3E}">
        <p14:creationId xmlns:p14="http://schemas.microsoft.com/office/powerpoint/2010/main" xmlns="" val="4005050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Helpfulness </a:t>
            </a:r>
            <a:endParaRPr lang="es-CR" dirty="0"/>
          </a:p>
        </p:txBody>
      </p:sp>
      <p:pic>
        <p:nvPicPr>
          <p:cNvPr id="4" name="Content Placeholder 3"/>
          <p:cNvPicPr>
            <a:picLocks noGrp="1" noChangeAspect="1"/>
          </p:cNvPicPr>
          <p:nvPr>
            <p:ph idx="1"/>
          </p:nvPr>
        </p:nvPicPr>
        <p:blipFill>
          <a:blip r:embed="rId2"/>
          <a:srcRect t="3072" b="3072"/>
          <a:stretch>
            <a:fillRect/>
          </a:stretch>
        </p:blipFill>
        <p:spPr>
          <a:xfrm>
            <a:off x="457200" y="2391269"/>
            <a:ext cx="3336483" cy="1834938"/>
          </a:xfrm>
        </p:spPr>
      </p:pic>
      <p:pic>
        <p:nvPicPr>
          <p:cNvPr id="5" name="Picture 4"/>
          <p:cNvPicPr>
            <a:picLocks noChangeAspect="1"/>
          </p:cNvPicPr>
          <p:nvPr/>
        </p:nvPicPr>
        <p:blipFill>
          <a:blip r:embed="rId3"/>
          <a:stretch>
            <a:fillRect/>
          </a:stretch>
        </p:blipFill>
        <p:spPr>
          <a:xfrm>
            <a:off x="4556199" y="4916341"/>
            <a:ext cx="4130601" cy="1067774"/>
          </a:xfrm>
          <a:prstGeom prst="rect">
            <a:avLst/>
          </a:prstGeom>
        </p:spPr>
      </p:pic>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R" dirty="0" smtClean="0"/>
              <a:t>Have an issue? Call and wait and wait…</a:t>
            </a:r>
            <a:endParaRPr lang="es-CR" dirty="0"/>
          </a:p>
        </p:txBody>
      </p:sp>
    </p:spTree>
    <p:extLst>
      <p:ext uri="{BB962C8B-B14F-4D97-AF65-F5344CB8AC3E}">
        <p14:creationId xmlns:p14="http://schemas.microsoft.com/office/powerpoint/2010/main" xmlns="" val="10589443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Innovation</a:t>
            </a:r>
            <a:endParaRPr lang="es-CR" dirty="0"/>
          </a:p>
        </p:txBody>
      </p:sp>
      <p:sp>
        <p:nvSpPr>
          <p:cNvPr id="3" name="Content Placeholder 2"/>
          <p:cNvSpPr>
            <a:spLocks noGrp="1"/>
          </p:cNvSpPr>
          <p:nvPr>
            <p:ph idx="1"/>
          </p:nvPr>
        </p:nvSpPr>
        <p:spPr/>
        <p:txBody>
          <a:bodyPr/>
          <a:lstStyle/>
          <a:p>
            <a:r>
              <a:rPr lang="es-CR" i="1" dirty="0" smtClean="0"/>
              <a:t>Innovativaness</a:t>
            </a:r>
            <a:r>
              <a:rPr lang="es-CR" dirty="0" smtClean="0"/>
              <a:t> and </a:t>
            </a:r>
            <a:r>
              <a:rPr lang="es-CR" i="1" dirty="0" smtClean="0"/>
              <a:t>trustworthiness</a:t>
            </a:r>
            <a:r>
              <a:rPr lang="es-CR" dirty="0" smtClean="0"/>
              <a:t> have great impact on consumer evaluations in purchasing decisions where a high level </a:t>
            </a:r>
            <a:r>
              <a:rPr lang="es-CR" i="1" dirty="0" smtClean="0"/>
              <a:t>of </a:t>
            </a:r>
            <a:r>
              <a:rPr lang="es-CR" b="1" i="1" dirty="0" smtClean="0"/>
              <a:t>risk is perceived</a:t>
            </a:r>
          </a:p>
          <a:p>
            <a:endParaRPr lang="es-CR" dirty="0"/>
          </a:p>
        </p:txBody>
      </p:sp>
      <p:sp>
        <p:nvSpPr>
          <p:cNvPr id="4" name="Rectangle 3"/>
          <p:cNvSpPr/>
          <p:nvPr/>
        </p:nvSpPr>
        <p:spPr>
          <a:xfrm>
            <a:off x="325863" y="5897018"/>
            <a:ext cx="7678662" cy="400110"/>
          </a:xfrm>
          <a:prstGeom prst="rect">
            <a:avLst/>
          </a:prstGeom>
          <a:noFill/>
          <a:ln>
            <a:noFill/>
          </a:ln>
        </p:spPr>
        <p:txBody>
          <a:bodyPr wrap="square">
            <a:spAutoFit/>
          </a:bodyPr>
          <a:lstStyle/>
          <a:p>
            <a:r>
              <a:rPr lang="es-CR" sz="1000" b="1" dirty="0" smtClean="0"/>
              <a:t>Z </a:t>
            </a:r>
            <a:r>
              <a:rPr lang="es-CR" sz="1000" b="1" dirty="0"/>
              <a:t>Gürhan-Canli, R </a:t>
            </a:r>
            <a:r>
              <a:rPr lang="es-CR" sz="1000" b="1" dirty="0" smtClean="0"/>
              <a:t>Batra. 2004. When corporate image affects product evaluations: the moderating role of perceived risk. Journal </a:t>
            </a:r>
            <a:r>
              <a:rPr lang="es-CR" sz="1000" b="1" dirty="0"/>
              <a:t>of Marketing </a:t>
            </a:r>
            <a:r>
              <a:rPr lang="es-CR" sz="1000" b="1" dirty="0" smtClean="0"/>
              <a:t>Research. 41(2): 197-205.</a:t>
            </a:r>
            <a:endParaRPr lang="es-CR" sz="1000" b="1" dirty="0"/>
          </a:p>
        </p:txBody>
      </p:sp>
    </p:spTree>
    <p:extLst>
      <p:ext uri="{BB962C8B-B14F-4D97-AF65-F5344CB8AC3E}">
        <p14:creationId xmlns:p14="http://schemas.microsoft.com/office/powerpoint/2010/main" xmlns="" val="3391697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Risks and New Markets</a:t>
            </a:r>
            <a:endParaRPr lang="es-CR" dirty="0"/>
          </a:p>
        </p:txBody>
      </p:sp>
      <p:sp>
        <p:nvSpPr>
          <p:cNvPr id="3" name="Content Placeholder 2"/>
          <p:cNvSpPr>
            <a:spLocks noGrp="1"/>
          </p:cNvSpPr>
          <p:nvPr>
            <p:ph idx="1"/>
          </p:nvPr>
        </p:nvSpPr>
        <p:spPr/>
        <p:txBody>
          <a:bodyPr/>
          <a:lstStyle/>
          <a:p>
            <a:r>
              <a:rPr lang="es-CR" dirty="0"/>
              <a:t>R</a:t>
            </a:r>
            <a:r>
              <a:rPr lang="es-CR" dirty="0" smtClean="0"/>
              <a:t>isks </a:t>
            </a:r>
            <a:r>
              <a:rPr lang="es-CR" dirty="0"/>
              <a:t>of entering new markets or launching new products or services are quite </a:t>
            </a:r>
            <a:r>
              <a:rPr lang="es-CR" dirty="0" smtClean="0"/>
              <a:t>substantial</a:t>
            </a:r>
          </a:p>
          <a:p>
            <a:r>
              <a:rPr lang="es-CR" dirty="0" smtClean="0"/>
              <a:t>Firms appeal to familiarity </a:t>
            </a:r>
            <a:r>
              <a:rPr lang="es-CR" dirty="0"/>
              <a:t>and prestige, or rather, the image of brands as a leverage for enhancing credibility and unobservable quality</a:t>
            </a:r>
            <a:endParaRPr lang="es-CR" dirty="0" smtClean="0"/>
          </a:p>
          <a:p>
            <a:endParaRPr lang="es-CR" dirty="0"/>
          </a:p>
        </p:txBody>
      </p:sp>
    </p:spTree>
    <p:extLst>
      <p:ext uri="{BB962C8B-B14F-4D97-AF65-F5344CB8AC3E}">
        <p14:creationId xmlns:p14="http://schemas.microsoft.com/office/powerpoint/2010/main" xmlns="" val="28117561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a:t>CI: Risks and New Markets</a:t>
            </a:r>
          </a:p>
        </p:txBody>
      </p:sp>
      <p:sp>
        <p:nvSpPr>
          <p:cNvPr id="3" name="Content Placeholder 2"/>
          <p:cNvSpPr>
            <a:spLocks noGrp="1"/>
          </p:cNvSpPr>
          <p:nvPr>
            <p:ph idx="1"/>
          </p:nvPr>
        </p:nvSpPr>
        <p:spPr/>
        <p:txBody>
          <a:bodyPr/>
          <a:lstStyle/>
          <a:p>
            <a:r>
              <a:rPr lang="es-CR" dirty="0" smtClean="0"/>
              <a:t>Low risk products/services: cereal, soda, milk, taxi ride</a:t>
            </a:r>
          </a:p>
          <a:p>
            <a:pPr lvl="1"/>
            <a:r>
              <a:rPr lang="es-CR" dirty="0" smtClean="0"/>
              <a:t>Little or no penalty for making the wrong decision</a:t>
            </a:r>
            <a:endParaRPr lang="es-CR" dirty="0"/>
          </a:p>
          <a:p>
            <a:pPr marL="0" indent="0">
              <a:buNone/>
            </a:pPr>
            <a:endParaRPr lang="es-CR" dirty="0" smtClean="0"/>
          </a:p>
          <a:p>
            <a:r>
              <a:rPr lang="es-CR" dirty="0" smtClean="0"/>
              <a:t>High risk products/services: solar panels, electric car, stocks, building contractor, new computer, doctor, attorney </a:t>
            </a:r>
          </a:p>
          <a:p>
            <a:pPr lvl="1"/>
            <a:r>
              <a:rPr lang="es-CR" dirty="0" smtClean="0"/>
              <a:t>Objective information from reliable sources</a:t>
            </a:r>
          </a:p>
          <a:p>
            <a:pPr lvl="1"/>
            <a:endParaRPr lang="es-CR" dirty="0" smtClean="0"/>
          </a:p>
          <a:p>
            <a:pPr lvl="1"/>
            <a:endParaRPr lang="es-CR" dirty="0"/>
          </a:p>
        </p:txBody>
      </p:sp>
    </p:spTree>
    <p:extLst>
      <p:ext uri="{BB962C8B-B14F-4D97-AF65-F5344CB8AC3E}">
        <p14:creationId xmlns:p14="http://schemas.microsoft.com/office/powerpoint/2010/main" xmlns="" val="28719744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a:t>CI: Risks and New Markets</a:t>
            </a:r>
          </a:p>
        </p:txBody>
      </p:sp>
      <p:sp>
        <p:nvSpPr>
          <p:cNvPr id="4" name="Rectangle 3"/>
          <p:cNvSpPr/>
          <p:nvPr/>
        </p:nvSpPr>
        <p:spPr>
          <a:xfrm>
            <a:off x="325863" y="6093283"/>
            <a:ext cx="7678662" cy="246221"/>
          </a:xfrm>
          <a:prstGeom prst="rect">
            <a:avLst/>
          </a:prstGeom>
          <a:noFill/>
          <a:ln>
            <a:noFill/>
          </a:ln>
        </p:spPr>
        <p:txBody>
          <a:bodyPr wrap="square">
            <a:spAutoFit/>
          </a:bodyPr>
          <a:lstStyle/>
          <a:p>
            <a:r>
              <a:rPr lang="es-CR" sz="1000" b="1" dirty="0" smtClean="0">
                <a:hlinkClick r:id="rId2"/>
              </a:rPr>
              <a:t>http://www.innovationmanagement.se</a:t>
            </a:r>
            <a:r>
              <a:rPr lang="es-CR" sz="1000" b="1" dirty="0" smtClean="0"/>
              <a:t> </a:t>
            </a:r>
            <a:endParaRPr lang="es-CR" sz="1000" b="1" dirty="0"/>
          </a:p>
        </p:txBody>
      </p:sp>
      <p:pic>
        <p:nvPicPr>
          <p:cNvPr id="7" name="Picture 6"/>
          <p:cNvPicPr>
            <a:picLocks noChangeAspect="1"/>
          </p:cNvPicPr>
          <p:nvPr/>
        </p:nvPicPr>
        <p:blipFill>
          <a:blip r:embed="rId3"/>
          <a:stretch>
            <a:fillRect/>
          </a:stretch>
        </p:blipFill>
        <p:spPr>
          <a:xfrm>
            <a:off x="1392615" y="1670333"/>
            <a:ext cx="6423710" cy="4189743"/>
          </a:xfrm>
          <a:prstGeom prst="rect">
            <a:avLst/>
          </a:prstGeom>
        </p:spPr>
      </p:pic>
    </p:spTree>
    <p:extLst>
      <p:ext uri="{BB962C8B-B14F-4D97-AF65-F5344CB8AC3E}">
        <p14:creationId xmlns:p14="http://schemas.microsoft.com/office/powerpoint/2010/main" xmlns="" val="4218545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a:t>
            </a:r>
            <a:r>
              <a:rPr lang="es-CR" dirty="0"/>
              <a:t> </a:t>
            </a:r>
            <a:r>
              <a:rPr lang="es-CR" dirty="0" smtClean="0"/>
              <a:t>Trustworthiness  </a:t>
            </a:r>
            <a:endParaRPr lang="es-CR" dirty="0"/>
          </a:p>
        </p:txBody>
      </p:sp>
      <p:sp>
        <p:nvSpPr>
          <p:cNvPr id="3" name="Content Placeholder 2"/>
          <p:cNvSpPr>
            <a:spLocks noGrp="1"/>
          </p:cNvSpPr>
          <p:nvPr>
            <p:ph idx="1"/>
          </p:nvPr>
        </p:nvSpPr>
        <p:spPr/>
        <p:txBody>
          <a:bodyPr/>
          <a:lstStyle/>
          <a:p>
            <a:r>
              <a:rPr lang="es-CR" dirty="0" smtClean="0"/>
              <a:t>Risky investment, an electric car</a:t>
            </a:r>
          </a:p>
        </p:txBody>
      </p:sp>
      <p:pic>
        <p:nvPicPr>
          <p:cNvPr id="5" name="Picture 4"/>
          <p:cNvPicPr>
            <a:picLocks noChangeAspect="1"/>
          </p:cNvPicPr>
          <p:nvPr/>
        </p:nvPicPr>
        <p:blipFill>
          <a:blip r:embed="rId2"/>
          <a:stretch>
            <a:fillRect/>
          </a:stretch>
        </p:blipFill>
        <p:spPr>
          <a:xfrm>
            <a:off x="810205" y="2120430"/>
            <a:ext cx="3327740" cy="2214460"/>
          </a:xfrm>
          <a:prstGeom prst="rect">
            <a:avLst/>
          </a:prstGeom>
        </p:spPr>
      </p:pic>
      <p:pic>
        <p:nvPicPr>
          <p:cNvPr id="6" name="Picture 5"/>
          <p:cNvPicPr>
            <a:picLocks noChangeAspect="1"/>
          </p:cNvPicPr>
          <p:nvPr/>
        </p:nvPicPr>
        <p:blipFill>
          <a:blip r:embed="rId3"/>
          <a:stretch>
            <a:fillRect/>
          </a:stretch>
        </p:blipFill>
        <p:spPr>
          <a:xfrm>
            <a:off x="4962113" y="2120431"/>
            <a:ext cx="3321690" cy="2214460"/>
          </a:xfrm>
          <a:prstGeom prst="rect">
            <a:avLst/>
          </a:prstGeom>
        </p:spPr>
      </p:pic>
      <p:pic>
        <p:nvPicPr>
          <p:cNvPr id="7" name="Picture 6"/>
          <p:cNvPicPr>
            <a:picLocks noChangeAspect="1"/>
          </p:cNvPicPr>
          <p:nvPr/>
        </p:nvPicPr>
        <p:blipFill>
          <a:blip r:embed="rId4"/>
          <a:stretch>
            <a:fillRect/>
          </a:stretch>
        </p:blipFill>
        <p:spPr>
          <a:xfrm>
            <a:off x="810205" y="4448848"/>
            <a:ext cx="3336704" cy="2224469"/>
          </a:xfrm>
          <a:prstGeom prst="rect">
            <a:avLst/>
          </a:prstGeom>
        </p:spPr>
      </p:pic>
      <p:pic>
        <p:nvPicPr>
          <p:cNvPr id="8" name="Picture 7"/>
          <p:cNvPicPr>
            <a:picLocks noChangeAspect="1"/>
          </p:cNvPicPr>
          <p:nvPr/>
        </p:nvPicPr>
        <p:blipFill>
          <a:blip r:embed="rId5"/>
          <a:stretch>
            <a:fillRect/>
          </a:stretch>
        </p:blipFill>
        <p:spPr>
          <a:xfrm>
            <a:off x="4962113" y="4448848"/>
            <a:ext cx="3321690" cy="2214460"/>
          </a:xfrm>
          <a:prstGeom prst="rect">
            <a:avLst/>
          </a:prstGeom>
        </p:spPr>
      </p:pic>
    </p:spTree>
    <p:extLst>
      <p:ext uri="{BB962C8B-B14F-4D97-AF65-F5344CB8AC3E}">
        <p14:creationId xmlns:p14="http://schemas.microsoft.com/office/powerpoint/2010/main" xmlns="" val="2776098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Innovation</a:t>
            </a:r>
            <a:endParaRPr lang="es-CR" dirty="0"/>
          </a:p>
        </p:txBody>
      </p:sp>
      <p:sp>
        <p:nvSpPr>
          <p:cNvPr id="3" name="Content Placeholder 2"/>
          <p:cNvSpPr>
            <a:spLocks noGrp="1"/>
          </p:cNvSpPr>
          <p:nvPr>
            <p:ph idx="1"/>
          </p:nvPr>
        </p:nvSpPr>
        <p:spPr>
          <a:xfrm>
            <a:off x="457200" y="1588655"/>
            <a:ext cx="8229600" cy="4525963"/>
          </a:xfrm>
        </p:spPr>
        <p:txBody>
          <a:bodyPr/>
          <a:lstStyle/>
          <a:p>
            <a:r>
              <a:rPr lang="es-CR" i="1" dirty="0" smtClean="0"/>
              <a:t>“Innovation </a:t>
            </a:r>
            <a:r>
              <a:rPr lang="es-CR" i="1" dirty="0"/>
              <a:t>is risky business. It starts with an idea from an individual inside the company.  The fragile idea will run into so many hardships from within the company let alone technical difficulties.  It is unfortunate, but it is </a:t>
            </a:r>
            <a:r>
              <a:rPr lang="es-CR" i="1" dirty="0" smtClean="0"/>
              <a:t>natural”</a:t>
            </a:r>
          </a:p>
        </p:txBody>
      </p:sp>
      <p:sp>
        <p:nvSpPr>
          <p:cNvPr id="4" name="Rectangle 3"/>
          <p:cNvSpPr/>
          <p:nvPr/>
        </p:nvSpPr>
        <p:spPr>
          <a:xfrm>
            <a:off x="325863" y="6093283"/>
            <a:ext cx="7678662" cy="246221"/>
          </a:xfrm>
          <a:prstGeom prst="rect">
            <a:avLst/>
          </a:prstGeom>
          <a:noFill/>
          <a:ln>
            <a:noFill/>
          </a:ln>
        </p:spPr>
        <p:txBody>
          <a:bodyPr wrap="square">
            <a:spAutoFit/>
          </a:bodyPr>
          <a:lstStyle/>
          <a:p>
            <a:r>
              <a:rPr lang="es-CR" sz="1000" b="1" dirty="0" smtClean="0"/>
              <a:t>Ozcanli, O, 2013. Innovation in Large Companies. Forbes.</a:t>
            </a:r>
            <a:endParaRPr lang="es-CR" sz="1000" b="1" dirty="0"/>
          </a:p>
        </p:txBody>
      </p:sp>
      <p:grpSp>
        <p:nvGrpSpPr>
          <p:cNvPr id="5" name="Group 2"/>
          <p:cNvGrpSpPr>
            <a:grpSpLocks/>
          </p:cNvGrpSpPr>
          <p:nvPr/>
        </p:nvGrpSpPr>
        <p:grpSpPr bwMode="auto">
          <a:xfrm>
            <a:off x="2133600" y="4581667"/>
            <a:ext cx="4629150" cy="1276350"/>
            <a:chOff x="2565" y="5352"/>
            <a:chExt cx="7290" cy="2013"/>
          </a:xfrm>
        </p:grpSpPr>
        <p:sp>
          <p:nvSpPr>
            <p:cNvPr id="6" name="Rectangle 3"/>
            <p:cNvSpPr>
              <a:spLocks noChangeArrowheads="1"/>
            </p:cNvSpPr>
            <p:nvPr/>
          </p:nvSpPr>
          <p:spPr bwMode="auto">
            <a:xfrm>
              <a:off x="2565" y="6520"/>
              <a:ext cx="2115" cy="705"/>
            </a:xfrm>
            <a:prstGeom prst="rect">
              <a:avLst/>
            </a:prstGeom>
            <a:solidFill>
              <a:schemeClr val="tx2"/>
            </a:solidFill>
            <a:ln w="9525">
              <a:noFill/>
              <a:miter lim="800000"/>
              <a:headEnd/>
              <a:tailEnd/>
            </a:ln>
            <a:scene3d>
              <a:camera prst="orthographicFront"/>
              <a:lightRig rig="threePt" dir="t"/>
            </a:scene3d>
            <a:sp3d>
              <a:bevelT w="165100" prst="coolSlant"/>
            </a:sp3d>
          </p:spPr>
          <p:txBody>
            <a:bodyPr/>
            <a:lstStyle/>
            <a:p>
              <a:pPr>
                <a:spcAft>
                  <a:spcPts val="1000"/>
                </a:spcAft>
                <a:defRPr/>
              </a:pPr>
              <a:r>
                <a:rPr lang="en-US" sz="1100" b="1" dirty="0">
                  <a:solidFill>
                    <a:srgbClr val="FFFFFF"/>
                  </a:solidFill>
                  <a:latin typeface="Calibri" pitchFamily="34" charset="0"/>
                  <a:ea typeface="+mn-ea"/>
                  <a:cs typeface="Arial" pitchFamily="34" charset="0"/>
                </a:rPr>
                <a:t>Research and Development</a:t>
              </a:r>
            </a:p>
          </p:txBody>
        </p:sp>
        <p:sp>
          <p:nvSpPr>
            <p:cNvPr id="7" name="Rectangle 4"/>
            <p:cNvSpPr>
              <a:spLocks noChangeArrowheads="1"/>
            </p:cNvSpPr>
            <p:nvPr/>
          </p:nvSpPr>
          <p:spPr bwMode="auto">
            <a:xfrm>
              <a:off x="7635" y="6510"/>
              <a:ext cx="2220" cy="705"/>
            </a:xfrm>
            <a:prstGeom prst="rect">
              <a:avLst/>
            </a:prstGeom>
            <a:solidFill>
              <a:schemeClr val="tx2"/>
            </a:solidFill>
            <a:ln w="9525">
              <a:noFill/>
              <a:miter lim="800000"/>
              <a:headEnd/>
              <a:tailEnd/>
            </a:ln>
            <a:scene3d>
              <a:camera prst="orthographicFront"/>
              <a:lightRig rig="threePt" dir="t"/>
            </a:scene3d>
            <a:sp3d>
              <a:bevelT w="165100" prst="coolSlant"/>
            </a:sp3d>
          </p:spPr>
          <p:txBody>
            <a:bodyPr/>
            <a:lstStyle/>
            <a:p>
              <a:pPr>
                <a:spcAft>
                  <a:spcPts val="1000"/>
                </a:spcAft>
                <a:defRPr/>
              </a:pPr>
              <a:r>
                <a:rPr lang="en-US" sz="1100" b="1">
                  <a:solidFill>
                    <a:srgbClr val="FFFFFF"/>
                  </a:solidFill>
                  <a:latin typeface="Calibri" pitchFamily="34" charset="0"/>
                  <a:ea typeface="+mn-ea"/>
                  <a:cs typeface="Arial" pitchFamily="34" charset="0"/>
                </a:rPr>
                <a:t>Commercialization</a:t>
              </a:r>
              <a:endParaRPr lang="en-US">
                <a:latin typeface="Arial" pitchFamily="34" charset="0"/>
                <a:ea typeface="+mn-ea"/>
                <a:cs typeface="Arial" pitchFamily="34" charset="0"/>
              </a:endParaRPr>
            </a:p>
          </p:txBody>
        </p:sp>
        <p:sp>
          <p:nvSpPr>
            <p:cNvPr id="8" name="Freeform 5"/>
            <p:cNvSpPr>
              <a:spLocks/>
            </p:cNvSpPr>
            <p:nvPr/>
          </p:nvSpPr>
          <p:spPr bwMode="auto">
            <a:xfrm>
              <a:off x="4680" y="5352"/>
              <a:ext cx="2955" cy="963"/>
            </a:xfrm>
            <a:custGeom>
              <a:avLst/>
              <a:gdLst/>
              <a:ahLst/>
              <a:cxnLst>
                <a:cxn ang="0">
                  <a:pos x="0" y="467"/>
                </a:cxn>
                <a:cxn ang="0">
                  <a:pos x="1485" y="2"/>
                </a:cxn>
                <a:cxn ang="0">
                  <a:pos x="2955" y="482"/>
                </a:cxn>
              </a:cxnLst>
              <a:rect l="0" t="0" r="r" b="b"/>
              <a:pathLst>
                <a:path w="2955" h="482">
                  <a:moveTo>
                    <a:pt x="0" y="467"/>
                  </a:moveTo>
                  <a:cubicBezTo>
                    <a:pt x="496" y="233"/>
                    <a:pt x="993" y="0"/>
                    <a:pt x="1485" y="2"/>
                  </a:cubicBezTo>
                  <a:cubicBezTo>
                    <a:pt x="1977" y="4"/>
                    <a:pt x="2688" y="372"/>
                    <a:pt x="2955" y="482"/>
                  </a:cubicBezTo>
                </a:path>
              </a:pathLst>
            </a:custGeom>
            <a:noFill/>
            <a:ln w="22225">
              <a:solidFill>
                <a:srgbClr val="800000"/>
              </a:solidFill>
              <a:round/>
              <a:headEnd type="stealth" w="med" len="med"/>
              <a:tailEnd type="stealth" w="med" len="med"/>
            </a:ln>
            <a:effectLst>
              <a:glow rad="139700">
                <a:schemeClr val="accent3">
                  <a:satMod val="175000"/>
                  <a:alpha val="40000"/>
                </a:schemeClr>
              </a:glow>
            </a:effectLst>
          </p:spPr>
          <p:txBody>
            <a:bodyPr/>
            <a:lstStyle/>
            <a:p>
              <a:pPr>
                <a:defRPr/>
              </a:pPr>
              <a:endParaRPr lang="en-US">
                <a:ea typeface="+mn-ea"/>
              </a:endParaRPr>
            </a:p>
          </p:txBody>
        </p:sp>
        <p:sp>
          <p:nvSpPr>
            <p:cNvPr id="9" name="Text Box 6"/>
            <p:cNvSpPr txBox="1">
              <a:spLocks noChangeArrowheads="1"/>
            </p:cNvSpPr>
            <p:nvPr/>
          </p:nvSpPr>
          <p:spPr bwMode="auto">
            <a:xfrm>
              <a:off x="5445" y="6003"/>
              <a:ext cx="1440" cy="1362"/>
            </a:xfrm>
            <a:prstGeom prst="rect">
              <a:avLst/>
            </a:prstGeom>
            <a:gradFill rotWithShape="1">
              <a:gsLst>
                <a:gs pos="0">
                  <a:srgbClr val="FFFFFF"/>
                </a:gs>
                <a:gs pos="100000">
                  <a:srgbClr val="FFFFFF">
                    <a:gamma/>
                    <a:shade val="46275"/>
                    <a:invGamma/>
                  </a:srgbClr>
                </a:gs>
              </a:gsLst>
              <a:lin ang="5400000" scaled="1"/>
            </a:gradFill>
            <a:ln w="9525">
              <a:noFill/>
              <a:miter lim="800000"/>
              <a:headEnd/>
              <a:tailEnd/>
            </a:ln>
            <a:effectLst>
              <a:glow rad="139700">
                <a:schemeClr val="accent6">
                  <a:satMod val="175000"/>
                  <a:alpha val="40000"/>
                </a:schemeClr>
              </a:glow>
            </a:effectLst>
          </p:spPr>
          <p:txBody>
            <a:bodyPr/>
            <a:lstStyle/>
            <a:p>
              <a:pPr algn="ctr">
                <a:spcAft>
                  <a:spcPts val="1000"/>
                </a:spcAft>
                <a:defRPr/>
              </a:pPr>
              <a:r>
                <a:rPr lang="en-US" sz="1100" dirty="0">
                  <a:latin typeface="Calibri" pitchFamily="34" charset="0"/>
                  <a:ea typeface="+mn-ea"/>
                  <a:cs typeface="Arial" pitchFamily="34" charset="0"/>
                </a:rPr>
                <a:t>How to bridge ideas into commercial products?</a:t>
              </a:r>
              <a:endParaRPr lang="en-US" dirty="0">
                <a:latin typeface="Arial" pitchFamily="34" charset="0"/>
                <a:ea typeface="+mn-ea"/>
                <a:cs typeface="Arial" pitchFamily="34" charset="0"/>
              </a:endParaRPr>
            </a:p>
          </p:txBody>
        </p:sp>
      </p:grpSp>
    </p:spTree>
    <p:extLst>
      <p:ext uri="{BB962C8B-B14F-4D97-AF65-F5344CB8AC3E}">
        <p14:creationId xmlns:p14="http://schemas.microsoft.com/office/powerpoint/2010/main" xmlns="" val="34153161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p:txBody>
          <a:bodyPr/>
          <a:lstStyle/>
          <a:p>
            <a:r>
              <a:rPr lang="en-US" i="1" dirty="0">
                <a:latin typeface="Calibri" charset="0"/>
              </a:rPr>
              <a:t>The implementation of a new or significantly improved:</a:t>
            </a:r>
            <a:endParaRPr lang="en-US" dirty="0">
              <a:latin typeface="Calibri" charset="0"/>
            </a:endParaRPr>
          </a:p>
        </p:txBody>
      </p:sp>
      <p:sp>
        <p:nvSpPr>
          <p:cNvPr id="21507" name="Title 1"/>
          <p:cNvSpPr>
            <a:spLocks noGrp="1"/>
          </p:cNvSpPr>
          <p:nvPr>
            <p:ph type="title"/>
          </p:nvPr>
        </p:nvSpPr>
        <p:spPr/>
        <p:txBody>
          <a:bodyPr/>
          <a:lstStyle/>
          <a:p>
            <a:r>
              <a:rPr lang="en-US" dirty="0">
                <a:latin typeface="Calibri" charset="0"/>
              </a:rPr>
              <a:t>CI and Innovation</a:t>
            </a:r>
          </a:p>
        </p:txBody>
      </p:sp>
      <p:grpSp>
        <p:nvGrpSpPr>
          <p:cNvPr id="21508" name="Group 9"/>
          <p:cNvGrpSpPr>
            <a:grpSpLocks/>
          </p:cNvGrpSpPr>
          <p:nvPr/>
        </p:nvGrpSpPr>
        <p:grpSpPr bwMode="auto">
          <a:xfrm>
            <a:off x="1219200" y="2209800"/>
            <a:ext cx="7086600" cy="4064000"/>
            <a:chOff x="685782" y="1371600"/>
            <a:chExt cx="7086539" cy="4064000"/>
          </a:xfrm>
        </p:grpSpPr>
        <p:graphicFrame>
          <p:nvGraphicFramePr>
            <p:cNvPr id="5" name="Diagram 4"/>
            <p:cNvGraphicFramePr/>
            <p:nvPr>
              <p:extLst>
                <p:ext uri="{D42A27DB-BD31-4B8C-83A1-F6EECF244321}">
                  <p14:modId xmlns:p14="http://schemas.microsoft.com/office/powerpoint/2010/main" xmlns="" val="1096772705"/>
                </p:ext>
              </p:extLst>
            </p:nvPr>
          </p:nvGraphicFramePr>
          <p:xfrm>
            <a:off x="3047920" y="1371600"/>
            <a:ext cx="472440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2209742" y="2971800"/>
            <a:ext cx="1142970" cy="762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Oval 7"/>
            <p:cNvSpPr/>
            <p:nvPr/>
          </p:nvSpPr>
          <p:spPr>
            <a:xfrm>
              <a:off x="685782" y="2667000"/>
              <a:ext cx="1396964" cy="1295399"/>
            </a:xfrm>
            <a:prstGeom prst="ellipse">
              <a:avLst/>
            </a:prstGeom>
            <a:solidFill>
              <a:schemeClr val="tx2">
                <a:alpha val="50000"/>
              </a:schemeClr>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1">
              <a:schemeClr val="accent1">
                <a:alpha val="50000"/>
                <a:hueOff val="0"/>
                <a:satOff val="0"/>
                <a:lumOff val="0"/>
                <a:alphaOff val="0"/>
              </a:schemeClr>
            </a:fillRef>
            <a:effectRef idx="1">
              <a:schemeClr val="accent1">
                <a:alpha val="50000"/>
                <a:hueOff val="0"/>
                <a:satOff val="0"/>
                <a:lumOff val="0"/>
                <a:alphaOff val="0"/>
              </a:schemeClr>
            </a:effectRef>
            <a:fontRef idx="minor">
              <a:schemeClr val="tx1"/>
            </a:fontRef>
          </p:style>
        </p:sp>
      </p:grpSp>
      <p:sp>
        <p:nvSpPr>
          <p:cNvPr id="21509" name="TextBox 9"/>
          <p:cNvSpPr txBox="1">
            <a:spLocks noChangeArrowheads="1"/>
          </p:cNvSpPr>
          <p:nvPr/>
        </p:nvSpPr>
        <p:spPr bwMode="auto">
          <a:xfrm>
            <a:off x="309152" y="5904495"/>
            <a:ext cx="86824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b="1" dirty="0"/>
              <a:t>*Organization for Economic Co-Operation and Development (OECD). (2005). Oslo Manual: Guidelines For Collecting And Interpreting Innovation Data. 3rd edition. A joint publication of OECD and </a:t>
            </a:r>
            <a:r>
              <a:rPr lang="en-US" sz="1000" b="1" dirty="0" err="1" smtClean="0"/>
              <a:t>EuroStat</a:t>
            </a:r>
            <a:r>
              <a:rPr lang="en-US" sz="1000" b="1" dirty="0" smtClean="0"/>
              <a:t>.</a:t>
            </a:r>
            <a:endParaRPr lang="en-US" sz="1000" b="1" dirty="0"/>
          </a:p>
        </p:txBody>
      </p:sp>
      <p:sp>
        <p:nvSpPr>
          <p:cNvPr id="12" name="Oval 4"/>
          <p:cNvSpPr/>
          <p:nvPr/>
        </p:nvSpPr>
        <p:spPr bwMode="auto">
          <a:xfrm>
            <a:off x="1295400" y="3581400"/>
            <a:ext cx="1095471" cy="1160285"/>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tx1"/>
          </a:fontRef>
        </p:style>
        <p:txBody>
          <a:bodyPr lIns="24130" tIns="24130" rIns="24130" bIns="24130" spcCol="1270" anchor="ctr"/>
          <a:lstStyle/>
          <a:p>
            <a:pPr algn="ctr" defTabSz="844550" fontAlgn="auto">
              <a:lnSpc>
                <a:spcPct val="90000"/>
              </a:lnSpc>
              <a:spcAft>
                <a:spcPct val="35000"/>
              </a:spcAft>
              <a:defRPr/>
            </a:pPr>
            <a:r>
              <a:rPr lang="en-US" sz="1600" b="1" dirty="0">
                <a:solidFill>
                  <a:schemeClr val="bg2"/>
                </a:solidFill>
              </a:rPr>
              <a:t>Idea generation</a:t>
            </a:r>
          </a:p>
        </p:txBody>
      </p:sp>
    </p:spTree>
    <p:extLst>
      <p:ext uri="{BB962C8B-B14F-4D97-AF65-F5344CB8AC3E}">
        <p14:creationId xmlns:p14="http://schemas.microsoft.com/office/powerpoint/2010/main" xmlns="" val="9144636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latin typeface="Calibri" charset="0"/>
              </a:rPr>
              <a:t>CI and Innovation</a:t>
            </a:r>
          </a:p>
        </p:txBody>
      </p:sp>
      <p:sp>
        <p:nvSpPr>
          <p:cNvPr id="22531" name="Content Placeholder 2"/>
          <p:cNvSpPr>
            <a:spLocks noGrp="1"/>
          </p:cNvSpPr>
          <p:nvPr>
            <p:ph idx="1"/>
          </p:nvPr>
        </p:nvSpPr>
        <p:spPr/>
        <p:txBody>
          <a:bodyPr/>
          <a:lstStyle/>
          <a:p>
            <a:r>
              <a:rPr lang="en-US" dirty="0">
                <a:latin typeface="Calibri" charset="0"/>
              </a:rPr>
              <a:t>Innovation technological sources*</a:t>
            </a:r>
          </a:p>
        </p:txBody>
      </p:sp>
      <p:sp>
        <p:nvSpPr>
          <p:cNvPr id="6" name="Rectangle 5"/>
          <p:cNvSpPr/>
          <p:nvPr/>
        </p:nvSpPr>
        <p:spPr>
          <a:xfrm>
            <a:off x="1066800" y="2590800"/>
            <a:ext cx="3581400" cy="3048000"/>
          </a:xfrm>
          <a:prstGeom prst="rect">
            <a:avLst/>
          </a:prstGeom>
          <a:gradFill>
            <a:gsLst>
              <a:gs pos="68000">
                <a:schemeClr val="dk1">
                  <a:tint val="50000"/>
                  <a:satMod val="300000"/>
                  <a:alpha val="41000"/>
                </a:schemeClr>
              </a:gs>
              <a:gs pos="35000">
                <a:schemeClr val="dk1">
                  <a:tint val="37000"/>
                  <a:satMod val="300000"/>
                </a:schemeClr>
              </a:gs>
              <a:gs pos="100000">
                <a:schemeClr val="dk1">
                  <a:tint val="15000"/>
                  <a:satMod val="350000"/>
                </a:schemeClr>
              </a:gs>
            </a:gsLst>
          </a:gradFill>
          <a:ln>
            <a:noFill/>
          </a:ln>
          <a:effectLst>
            <a:innerShdw blurRad="63500" dist="50800" dir="13500000">
              <a:prstClr val="black">
                <a:alpha val="50000"/>
              </a:prstClr>
            </a:innerShdw>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2535" name="TextBox 6"/>
          <p:cNvSpPr txBox="1">
            <a:spLocks noChangeArrowheads="1"/>
          </p:cNvSpPr>
          <p:nvPr/>
        </p:nvSpPr>
        <p:spPr bwMode="auto">
          <a:xfrm>
            <a:off x="1066800" y="2590800"/>
            <a:ext cx="205263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Science-based firms</a:t>
            </a:r>
          </a:p>
        </p:txBody>
      </p:sp>
      <p:sp>
        <p:nvSpPr>
          <p:cNvPr id="8" name="Rectangle 7"/>
          <p:cNvSpPr/>
          <p:nvPr/>
        </p:nvSpPr>
        <p:spPr>
          <a:xfrm>
            <a:off x="4724400" y="2590800"/>
            <a:ext cx="3581400" cy="3048000"/>
          </a:xfrm>
          <a:prstGeom prst="rect">
            <a:avLst/>
          </a:prstGeom>
          <a:gradFill>
            <a:gsLst>
              <a:gs pos="68000">
                <a:schemeClr val="dk1">
                  <a:tint val="50000"/>
                  <a:satMod val="300000"/>
                  <a:alpha val="41000"/>
                </a:schemeClr>
              </a:gs>
              <a:gs pos="35000">
                <a:schemeClr val="dk1">
                  <a:tint val="37000"/>
                  <a:satMod val="300000"/>
                </a:schemeClr>
              </a:gs>
              <a:gs pos="100000">
                <a:schemeClr val="dk1">
                  <a:tint val="15000"/>
                  <a:satMod val="350000"/>
                </a:schemeClr>
              </a:gs>
            </a:gsLst>
          </a:gradFill>
          <a:ln>
            <a:noFill/>
          </a:ln>
          <a:effectLst>
            <a:innerShdw blurRad="63500" dist="50800" dir="13500000">
              <a:prstClr val="black">
                <a:alpha val="50000"/>
              </a:prstClr>
            </a:innerShdw>
          </a:effectLst>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2539" name="TextBox 8"/>
          <p:cNvSpPr txBox="1">
            <a:spLocks noChangeArrowheads="1"/>
          </p:cNvSpPr>
          <p:nvPr/>
        </p:nvSpPr>
        <p:spPr bwMode="auto">
          <a:xfrm>
            <a:off x="4724400" y="2590800"/>
            <a:ext cx="21177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atin typeface="Calibri" charset="0"/>
              </a:rPr>
              <a:t>Supplier-based firms</a:t>
            </a:r>
          </a:p>
        </p:txBody>
      </p:sp>
      <p:sp>
        <p:nvSpPr>
          <p:cNvPr id="10" name="Rectangle 9"/>
          <p:cNvSpPr/>
          <p:nvPr/>
        </p:nvSpPr>
        <p:spPr>
          <a:xfrm>
            <a:off x="1219200" y="4038600"/>
            <a:ext cx="3276600" cy="1524000"/>
          </a:xfrm>
          <a:prstGeom prst="rect">
            <a:avLst/>
          </a:prstGeom>
          <a:solidFill>
            <a:schemeClr val="tx2">
              <a:alpha val="5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2543" name="TextBox 10"/>
          <p:cNvSpPr txBox="1">
            <a:spLocks noChangeArrowheads="1"/>
          </p:cNvSpPr>
          <p:nvPr/>
        </p:nvSpPr>
        <p:spPr bwMode="auto">
          <a:xfrm>
            <a:off x="1295400" y="4038600"/>
            <a:ext cx="18224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chemeClr val="bg2"/>
                </a:solidFill>
                <a:latin typeface="Calibri" charset="0"/>
              </a:rPr>
              <a:t>Internal Activities</a:t>
            </a:r>
          </a:p>
        </p:txBody>
      </p:sp>
      <p:sp>
        <p:nvSpPr>
          <p:cNvPr id="12" name="Rectangle 11"/>
          <p:cNvSpPr/>
          <p:nvPr/>
        </p:nvSpPr>
        <p:spPr>
          <a:xfrm>
            <a:off x="4876800" y="4038600"/>
            <a:ext cx="3276600" cy="1524000"/>
          </a:xfrm>
          <a:prstGeom prst="rect">
            <a:avLst/>
          </a:prstGeom>
          <a:solidFill>
            <a:schemeClr val="tx2">
              <a:alpha val="5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a:solidFill>
                <a:schemeClr val="tx1"/>
              </a:solidFill>
            </a:endParaRPr>
          </a:p>
        </p:txBody>
      </p:sp>
      <p:sp>
        <p:nvSpPr>
          <p:cNvPr id="22547" name="TextBox 12"/>
          <p:cNvSpPr txBox="1">
            <a:spLocks noChangeArrowheads="1"/>
          </p:cNvSpPr>
          <p:nvPr/>
        </p:nvSpPr>
        <p:spPr bwMode="auto">
          <a:xfrm>
            <a:off x="4876800" y="4038600"/>
            <a:ext cx="18573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solidFill>
                  <a:schemeClr val="bg2"/>
                </a:solidFill>
                <a:latin typeface="Calibri" charset="0"/>
              </a:rPr>
              <a:t>External Activities</a:t>
            </a:r>
          </a:p>
        </p:txBody>
      </p:sp>
      <p:sp>
        <p:nvSpPr>
          <p:cNvPr id="22548" name="TextBox 13"/>
          <p:cNvSpPr txBox="1">
            <a:spLocks noChangeArrowheads="1"/>
          </p:cNvSpPr>
          <p:nvPr/>
        </p:nvSpPr>
        <p:spPr bwMode="auto">
          <a:xfrm>
            <a:off x="1219200" y="4343400"/>
            <a:ext cx="3276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pPr>
            <a:r>
              <a:rPr lang="en-US" sz="1400">
                <a:latin typeface="Calibri" charset="0"/>
              </a:rPr>
              <a:t>R&amp;D for new product development</a:t>
            </a:r>
          </a:p>
          <a:p>
            <a:pPr eaLnBrk="1" hangingPunct="1">
              <a:buFont typeface="Arial" charset="0"/>
              <a:buChar char="•"/>
            </a:pPr>
            <a:r>
              <a:rPr lang="en-US" sz="1400">
                <a:latin typeface="Calibri" charset="0"/>
              </a:rPr>
              <a:t>Two internal technological capabilities</a:t>
            </a:r>
          </a:p>
          <a:p>
            <a:pPr lvl="1" eaLnBrk="1" hangingPunct="1">
              <a:buFont typeface="Arial" charset="0"/>
              <a:buChar char="•"/>
            </a:pPr>
            <a:r>
              <a:rPr lang="en-US" sz="1400">
                <a:latin typeface="Calibri" charset="0"/>
                <a:ea typeface="ＭＳ Ｐゴシック" charset="0"/>
              </a:rPr>
              <a:t>Expenditures on R&amp;D process</a:t>
            </a:r>
          </a:p>
          <a:p>
            <a:pPr lvl="1" eaLnBrk="1" hangingPunct="1">
              <a:buFont typeface="Arial" charset="0"/>
              <a:buChar char="•"/>
            </a:pPr>
            <a:r>
              <a:rPr lang="en-US" sz="1400">
                <a:latin typeface="Calibri" charset="0"/>
                <a:ea typeface="ＭＳ Ｐゴシック" charset="0"/>
              </a:rPr>
              <a:t>Expenditures on Training</a:t>
            </a:r>
          </a:p>
        </p:txBody>
      </p:sp>
      <p:sp>
        <p:nvSpPr>
          <p:cNvPr id="22549" name="TextBox 14"/>
          <p:cNvSpPr txBox="1">
            <a:spLocks noChangeArrowheads="1"/>
          </p:cNvSpPr>
          <p:nvPr/>
        </p:nvSpPr>
        <p:spPr bwMode="auto">
          <a:xfrm>
            <a:off x="4876800" y="4343400"/>
            <a:ext cx="32766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pPr>
            <a:r>
              <a:rPr lang="en-US" sz="1400">
                <a:latin typeface="Calibri" charset="0"/>
              </a:rPr>
              <a:t>Purchased Knowledge</a:t>
            </a:r>
          </a:p>
          <a:p>
            <a:pPr lvl="1" eaLnBrk="1" hangingPunct="1">
              <a:buFont typeface="Arial" charset="0"/>
              <a:buChar char="•"/>
            </a:pPr>
            <a:r>
              <a:rPr lang="en-US" sz="1400">
                <a:latin typeface="Calibri" charset="0"/>
                <a:ea typeface="ＭＳ Ｐゴシック" charset="0"/>
              </a:rPr>
              <a:t>Patents, machinery, outsourced R&amp;D</a:t>
            </a:r>
          </a:p>
          <a:p>
            <a:pPr eaLnBrk="1" hangingPunct="1">
              <a:buFont typeface="Arial" charset="0"/>
              <a:buChar char="•"/>
            </a:pPr>
            <a:r>
              <a:rPr lang="en-US" sz="1400">
                <a:latin typeface="Calibri" charset="0"/>
              </a:rPr>
              <a:t>Cooperative knowledge</a:t>
            </a:r>
          </a:p>
          <a:p>
            <a:pPr lvl="1" eaLnBrk="1" hangingPunct="1">
              <a:buFont typeface="Arial" charset="0"/>
              <a:buChar char="•"/>
            </a:pPr>
            <a:r>
              <a:rPr lang="en-US" sz="1400">
                <a:latin typeface="Calibri" charset="0"/>
                <a:ea typeface="ＭＳ Ｐゴシック" charset="0"/>
              </a:rPr>
              <a:t>Universities, Industrial agents</a:t>
            </a:r>
          </a:p>
        </p:txBody>
      </p:sp>
      <p:sp>
        <p:nvSpPr>
          <p:cNvPr id="22550" name="TextBox 15"/>
          <p:cNvSpPr txBox="1">
            <a:spLocks noChangeArrowheads="1"/>
          </p:cNvSpPr>
          <p:nvPr/>
        </p:nvSpPr>
        <p:spPr bwMode="auto">
          <a:xfrm>
            <a:off x="1143000" y="2971800"/>
            <a:ext cx="3276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pPr>
            <a:r>
              <a:rPr lang="en-US" sz="1400">
                <a:latin typeface="Calibri" charset="0"/>
              </a:rPr>
              <a:t>Engineered wood products</a:t>
            </a:r>
          </a:p>
          <a:p>
            <a:pPr eaLnBrk="1" hangingPunct="1">
              <a:buFont typeface="Arial" charset="0"/>
              <a:buChar char="•"/>
            </a:pPr>
            <a:r>
              <a:rPr lang="en-US" sz="1400">
                <a:latin typeface="Calibri" charset="0"/>
              </a:rPr>
              <a:t>Adhesives, biofuel</a:t>
            </a:r>
          </a:p>
          <a:p>
            <a:pPr eaLnBrk="1" hangingPunct="1">
              <a:buFont typeface="Arial" charset="0"/>
              <a:buChar char="•"/>
            </a:pPr>
            <a:r>
              <a:rPr lang="en-US" sz="1400">
                <a:latin typeface="Calibri" charset="0"/>
              </a:rPr>
              <a:t>Software developers</a:t>
            </a:r>
          </a:p>
          <a:p>
            <a:pPr eaLnBrk="1" hangingPunct="1">
              <a:buFont typeface="Arial" charset="0"/>
              <a:buChar char="•"/>
            </a:pPr>
            <a:r>
              <a:rPr lang="en-US" sz="1400">
                <a:latin typeface="Calibri" charset="0"/>
              </a:rPr>
              <a:t>Equipment developers</a:t>
            </a:r>
          </a:p>
        </p:txBody>
      </p:sp>
      <p:sp>
        <p:nvSpPr>
          <p:cNvPr id="22551" name="TextBox 16"/>
          <p:cNvSpPr txBox="1">
            <a:spLocks noChangeArrowheads="1"/>
          </p:cNvSpPr>
          <p:nvPr/>
        </p:nvSpPr>
        <p:spPr bwMode="auto">
          <a:xfrm>
            <a:off x="4876800" y="2971800"/>
            <a:ext cx="3276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pPr>
            <a:r>
              <a:rPr lang="en-US" sz="1400">
                <a:latin typeface="Calibri" charset="0"/>
              </a:rPr>
              <a:t>Sawmills</a:t>
            </a:r>
          </a:p>
          <a:p>
            <a:pPr eaLnBrk="1" hangingPunct="1">
              <a:buFont typeface="Arial" charset="0"/>
              <a:buChar char="•"/>
            </a:pPr>
            <a:r>
              <a:rPr lang="en-US" sz="1400">
                <a:latin typeface="Calibri" charset="0"/>
              </a:rPr>
              <a:t>Veneer</a:t>
            </a:r>
          </a:p>
          <a:p>
            <a:pPr eaLnBrk="1" hangingPunct="1">
              <a:buFont typeface="Arial" charset="0"/>
              <a:buChar char="•"/>
            </a:pPr>
            <a:r>
              <a:rPr lang="en-US" sz="1400">
                <a:latin typeface="Calibri" charset="0"/>
              </a:rPr>
              <a:t>Furniture</a:t>
            </a:r>
          </a:p>
          <a:p>
            <a:pPr eaLnBrk="1" hangingPunct="1">
              <a:buFont typeface="Arial" charset="0"/>
              <a:buChar char="•"/>
            </a:pPr>
            <a:r>
              <a:rPr lang="en-US" sz="1400">
                <a:latin typeface="Calibri" charset="0"/>
              </a:rPr>
              <a:t>Flooring</a:t>
            </a:r>
          </a:p>
        </p:txBody>
      </p:sp>
      <p:sp>
        <p:nvSpPr>
          <p:cNvPr id="22552" name="TextBox 9"/>
          <p:cNvSpPr txBox="1">
            <a:spLocks noChangeArrowheads="1"/>
          </p:cNvSpPr>
          <p:nvPr/>
        </p:nvSpPr>
        <p:spPr bwMode="auto">
          <a:xfrm>
            <a:off x="317507" y="5870153"/>
            <a:ext cx="867409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200" b="1" dirty="0"/>
              <a:t>*Vega-</a:t>
            </a:r>
            <a:r>
              <a:rPr lang="en-US" sz="1200" b="1" dirty="0" err="1"/>
              <a:t>Jurado</a:t>
            </a:r>
            <a:r>
              <a:rPr lang="en-US" sz="1200" b="1" dirty="0"/>
              <a:t>, J., Gutiérrez-</a:t>
            </a:r>
            <a:r>
              <a:rPr lang="en-US" sz="1200" b="1" dirty="0" err="1"/>
              <a:t>Gracia</a:t>
            </a:r>
            <a:r>
              <a:rPr lang="en-US" sz="1200" b="1" dirty="0"/>
              <a:t>, A., and </a:t>
            </a:r>
            <a:r>
              <a:rPr lang="en-US" sz="1200" b="1" dirty="0" err="1"/>
              <a:t>Fernández</a:t>
            </a:r>
            <a:r>
              <a:rPr lang="en-US" sz="1200" b="1" dirty="0"/>
              <a:t>-de-</a:t>
            </a:r>
            <a:r>
              <a:rPr lang="en-US" sz="1200" b="1" dirty="0" err="1"/>
              <a:t>Lucio</a:t>
            </a:r>
            <a:r>
              <a:rPr lang="en-US" sz="1200" b="1" dirty="0"/>
              <a:t>, I. (</a:t>
            </a:r>
            <a:r>
              <a:rPr lang="en-US" sz="1200" b="1" dirty="0" smtClean="0"/>
              <a:t>2008)</a:t>
            </a:r>
            <a:r>
              <a:rPr lang="en-US" sz="1200" b="1" dirty="0"/>
              <a:t>. How do Spanish firms innovate? An empirical evidence. Journal of Technology Management and Innovation. 3(1): 100-111.</a:t>
            </a:r>
          </a:p>
        </p:txBody>
      </p:sp>
    </p:spTree>
    <p:extLst>
      <p:ext uri="{BB962C8B-B14F-4D97-AF65-F5344CB8AC3E}">
        <p14:creationId xmlns:p14="http://schemas.microsoft.com/office/powerpoint/2010/main" xmlns="" val="39029955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Calibri" charset="0"/>
              </a:rPr>
              <a:t>CI and </a:t>
            </a:r>
            <a:r>
              <a:rPr lang="en-US" dirty="0">
                <a:latin typeface="Calibri" charset="0"/>
              </a:rPr>
              <a:t>Innovation</a:t>
            </a:r>
          </a:p>
        </p:txBody>
      </p:sp>
      <p:sp>
        <p:nvSpPr>
          <p:cNvPr id="40963" name="Content Placeholder 2"/>
          <p:cNvSpPr>
            <a:spLocks noGrp="1"/>
          </p:cNvSpPr>
          <p:nvPr>
            <p:ph idx="1"/>
          </p:nvPr>
        </p:nvSpPr>
        <p:spPr/>
        <p:txBody>
          <a:bodyPr/>
          <a:lstStyle/>
          <a:p>
            <a:r>
              <a:rPr lang="en-US" dirty="0">
                <a:latin typeface="Calibri" charset="0"/>
              </a:rPr>
              <a:t>Hygroscopic actuators</a:t>
            </a:r>
          </a:p>
        </p:txBody>
      </p:sp>
      <p:pic>
        <p:nvPicPr>
          <p:cNvPr id="4096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248400" y="1676400"/>
            <a:ext cx="242411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95400" y="2209800"/>
            <a:ext cx="3770313" cy="366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4"/>
          <p:cNvSpPr txBox="1">
            <a:spLocks noChangeArrowheads="1"/>
          </p:cNvSpPr>
          <p:nvPr/>
        </p:nvSpPr>
        <p:spPr bwMode="auto">
          <a:xfrm>
            <a:off x="457200" y="6043328"/>
            <a:ext cx="8686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b="1" dirty="0"/>
              <a:t>*</a:t>
            </a:r>
            <a:r>
              <a:rPr lang="en-US" sz="1000" b="1" i="1" dirty="0"/>
              <a:t> </a:t>
            </a:r>
            <a:r>
              <a:rPr lang="en-US" sz="1000" b="1" dirty="0" err="1"/>
              <a:t>Menges</a:t>
            </a:r>
            <a:r>
              <a:rPr lang="en-US" sz="1000" b="1" dirty="0"/>
              <a:t>, A. 2011. Hygroscopic Actuators. Available at http://</a:t>
            </a:r>
            <a:r>
              <a:rPr lang="en-US" sz="1000" b="1" dirty="0" err="1"/>
              <a:t>www.achimmenges.net</a:t>
            </a:r>
            <a:endParaRPr lang="en-US" sz="1000" b="1" dirty="0"/>
          </a:p>
          <a:p>
            <a:pPr eaLnBrk="1" hangingPunct="1"/>
            <a:endParaRPr lang="en-US" sz="1000" b="1" dirty="0"/>
          </a:p>
        </p:txBody>
      </p:sp>
    </p:spTree>
    <p:extLst>
      <p:ext uri="{BB962C8B-B14F-4D97-AF65-F5344CB8AC3E}">
        <p14:creationId xmlns:p14="http://schemas.microsoft.com/office/powerpoint/2010/main" xmlns="" val="1383684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charset="0"/>
              </a:rPr>
              <a:t>What do firms prepare?</a:t>
            </a:r>
            <a:endParaRPr lang="es-CR" dirty="0"/>
          </a:p>
        </p:txBody>
      </p:sp>
      <p:sp>
        <p:nvSpPr>
          <p:cNvPr id="3" name="Content Placeholder 2"/>
          <p:cNvSpPr>
            <a:spLocks noGrp="1"/>
          </p:cNvSpPr>
          <p:nvPr>
            <p:ph idx="1"/>
          </p:nvPr>
        </p:nvSpPr>
        <p:spPr/>
        <p:txBody>
          <a:bodyPr/>
          <a:lstStyle/>
          <a:p>
            <a:endParaRPr lang="es-CR"/>
          </a:p>
        </p:txBody>
      </p:sp>
      <p:pic>
        <p:nvPicPr>
          <p:cNvPr id="4" name="Picture 7" descr="03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93925" y="1600200"/>
            <a:ext cx="4529138" cy="452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306861" y="6086249"/>
            <a:ext cx="8677316" cy="246221"/>
          </a:xfrm>
          <a:prstGeom prst="rect">
            <a:avLst/>
          </a:prstGeom>
        </p:spPr>
        <p:txBody>
          <a:bodyPr wrap="square">
            <a:spAutoFit/>
          </a:bodyPr>
          <a:lstStyle/>
          <a:p>
            <a:r>
              <a:rPr lang="es-CR" sz="1000" b="1" dirty="0" smtClean="0"/>
              <a:t>Robbins, DeCenzo. 2010. Fundamentals of Management. 6th edition. Pearson Prentice Hall</a:t>
            </a:r>
            <a:endParaRPr lang="es-CR" sz="1000" b="1" dirty="0"/>
          </a:p>
        </p:txBody>
      </p:sp>
    </p:spTree>
    <p:extLst>
      <p:ext uri="{BB962C8B-B14F-4D97-AF65-F5344CB8AC3E}">
        <p14:creationId xmlns:p14="http://schemas.microsoft.com/office/powerpoint/2010/main" xmlns="" val="1524239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s-CR" dirty="0"/>
              <a:t>CI and Innovation</a:t>
            </a:r>
            <a:endParaRPr lang="en-US" dirty="0">
              <a:latin typeface="Calibri" charset="0"/>
            </a:endParaRPr>
          </a:p>
        </p:txBody>
      </p:sp>
      <p:sp>
        <p:nvSpPr>
          <p:cNvPr id="3" name="Content Placeholder 2"/>
          <p:cNvSpPr>
            <a:spLocks noGrp="1"/>
          </p:cNvSpPr>
          <p:nvPr>
            <p:ph idx="1"/>
          </p:nvPr>
        </p:nvSpPr>
        <p:spPr>
          <a:xfrm>
            <a:off x="457200" y="1765623"/>
            <a:ext cx="8229600" cy="4419600"/>
          </a:xfrm>
        </p:spPr>
        <p:txBody>
          <a:bodyPr rtlCol="0">
            <a:normAutofit fontScale="55000" lnSpcReduction="20000"/>
          </a:bodyPr>
          <a:lstStyle/>
          <a:p>
            <a:pPr eaLnBrk="1" fontAlgn="auto" hangingPunct="1">
              <a:spcAft>
                <a:spcPts val="0"/>
              </a:spcAft>
              <a:buFont typeface="Arial" pitchFamily="34" charset="0"/>
              <a:buChar char="•"/>
              <a:defRPr/>
            </a:pPr>
            <a:r>
              <a:rPr lang="en-US" sz="5800" dirty="0">
                <a:latin typeface="Calibri" charset="0"/>
              </a:rPr>
              <a:t>Shorter life cycles</a:t>
            </a: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dirty="0" smtClean="0">
              <a:ea typeface="+mn-ea"/>
              <a:cs typeface="+mn-cs"/>
            </a:endParaRPr>
          </a:p>
          <a:p>
            <a:pPr eaLnBrk="1" fontAlgn="auto" hangingPunct="1">
              <a:spcAft>
                <a:spcPts val="0"/>
              </a:spcAft>
              <a:buFont typeface="Arial" pitchFamily="34" charset="0"/>
              <a:buChar char="•"/>
              <a:defRPr/>
            </a:pPr>
            <a:endParaRPr lang="en-US" sz="2900" dirty="0" smtClean="0">
              <a:ea typeface="+mn-ea"/>
              <a:cs typeface="+mn-cs"/>
            </a:endParaRPr>
          </a:p>
          <a:p>
            <a:pPr eaLnBrk="1" fontAlgn="auto" hangingPunct="1">
              <a:spcAft>
                <a:spcPts val="0"/>
              </a:spcAft>
              <a:buFont typeface="Arial" pitchFamily="34" charset="0"/>
              <a:buChar char="•"/>
              <a:defRPr/>
            </a:pPr>
            <a:endParaRPr lang="en-US" sz="2900" dirty="0" smtClean="0">
              <a:ea typeface="+mn-ea"/>
              <a:cs typeface="+mn-cs"/>
            </a:endParaRPr>
          </a:p>
          <a:p>
            <a:pPr eaLnBrk="1" fontAlgn="auto" hangingPunct="1">
              <a:spcAft>
                <a:spcPts val="0"/>
              </a:spcAft>
              <a:buFont typeface="Arial" pitchFamily="34" charset="0"/>
              <a:buChar char="•"/>
              <a:defRPr/>
            </a:pPr>
            <a:endParaRPr lang="en-US" sz="2900" dirty="0">
              <a:ea typeface="+mn-ea"/>
              <a:cs typeface="+mn-cs"/>
            </a:endParaRPr>
          </a:p>
          <a:p>
            <a:pPr eaLnBrk="1" fontAlgn="auto" hangingPunct="1">
              <a:spcAft>
                <a:spcPts val="0"/>
              </a:spcAft>
              <a:buFont typeface="Arial" pitchFamily="34" charset="0"/>
              <a:buChar char="•"/>
              <a:defRPr/>
            </a:pPr>
            <a:r>
              <a:rPr lang="en-US" sz="2900" dirty="0" smtClean="0">
                <a:ea typeface="+mn-ea"/>
                <a:cs typeface="+mn-cs"/>
              </a:rPr>
              <a:t>Some </a:t>
            </a:r>
            <a:r>
              <a:rPr lang="en-US" sz="2900" dirty="0">
                <a:ea typeface="+mn-ea"/>
                <a:cs typeface="+mn-cs"/>
              </a:rPr>
              <a:t>strategies to extend life cycles</a:t>
            </a:r>
          </a:p>
          <a:p>
            <a:pPr lvl="1" eaLnBrk="1" fontAlgn="auto" hangingPunct="1">
              <a:spcAft>
                <a:spcPts val="0"/>
              </a:spcAft>
              <a:buFont typeface="Arial" pitchFamily="34" charset="0"/>
              <a:buChar char="–"/>
              <a:defRPr/>
            </a:pPr>
            <a:r>
              <a:rPr lang="en-US" sz="2900" dirty="0">
                <a:ea typeface="+mn-ea"/>
              </a:rPr>
              <a:t>Additional features: Apps for </a:t>
            </a:r>
            <a:r>
              <a:rPr lang="en-US" sz="2900" dirty="0" err="1" smtClean="0">
                <a:ea typeface="+mn-ea"/>
              </a:rPr>
              <a:t>Iphones</a:t>
            </a:r>
            <a:r>
              <a:rPr lang="en-US" sz="2900" dirty="0" smtClean="0">
                <a:ea typeface="+mn-ea"/>
              </a:rPr>
              <a:t> </a:t>
            </a:r>
            <a:r>
              <a:rPr lang="en-US" sz="2900" dirty="0">
                <a:ea typeface="+mn-ea"/>
              </a:rPr>
              <a:t>or </a:t>
            </a:r>
            <a:r>
              <a:rPr lang="en-US" sz="2900" dirty="0" err="1" smtClean="0">
                <a:ea typeface="+mn-ea"/>
              </a:rPr>
              <a:t>Ipads</a:t>
            </a:r>
            <a:endParaRPr lang="en-US" sz="2900" dirty="0">
              <a:ea typeface="+mn-ea"/>
            </a:endParaRPr>
          </a:p>
          <a:p>
            <a:pPr lvl="1" eaLnBrk="1" fontAlgn="auto" hangingPunct="1">
              <a:spcAft>
                <a:spcPts val="0"/>
              </a:spcAft>
              <a:buFont typeface="Arial" pitchFamily="34" charset="0"/>
              <a:buChar char="–"/>
              <a:defRPr/>
            </a:pPr>
            <a:r>
              <a:rPr lang="en-US" sz="2900" dirty="0">
                <a:ea typeface="+mn-ea"/>
              </a:rPr>
              <a:t>Office furniture maintenance programs</a:t>
            </a:r>
          </a:p>
          <a:p>
            <a:pPr lvl="1" eaLnBrk="1" fontAlgn="auto" hangingPunct="1">
              <a:spcAft>
                <a:spcPts val="0"/>
              </a:spcAft>
              <a:buFont typeface="Arial" pitchFamily="34" charset="0"/>
              <a:buChar char="–"/>
              <a:defRPr/>
            </a:pPr>
            <a:endParaRPr lang="en-US" dirty="0" smtClean="0">
              <a:ea typeface="+mn-ea"/>
            </a:endParaRPr>
          </a:p>
        </p:txBody>
      </p:sp>
      <p:cxnSp>
        <p:nvCxnSpPr>
          <p:cNvPr id="5" name="Straight Arrow Connector 4"/>
          <p:cNvCxnSpPr/>
          <p:nvPr/>
        </p:nvCxnSpPr>
        <p:spPr>
          <a:xfrm rot="5400000" flipH="1" flipV="1">
            <a:off x="114301" y="3825375"/>
            <a:ext cx="2514600" cy="3175"/>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19200" y="4930275"/>
            <a:ext cx="7086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71600" y="2810963"/>
            <a:ext cx="6075363" cy="2116137"/>
          </a:xfrm>
          <a:custGeom>
            <a:avLst/>
            <a:gdLst>
              <a:gd name="connsiteX0" fmla="*/ 0 w 6075336"/>
              <a:gd name="connsiteY0" fmla="*/ 2116810 h 2116810"/>
              <a:gd name="connsiteX1" fmla="*/ 1208868 w 6075336"/>
              <a:gd name="connsiteY1" fmla="*/ 1551122 h 2116810"/>
              <a:gd name="connsiteX2" fmla="*/ 2293749 w 6075336"/>
              <a:gd name="connsiteY2" fmla="*/ 388749 h 2116810"/>
              <a:gd name="connsiteX3" fmla="*/ 3200400 w 6075336"/>
              <a:gd name="connsiteY3" fmla="*/ 78783 h 2116810"/>
              <a:gd name="connsiteX4" fmla="*/ 4215539 w 6075336"/>
              <a:gd name="connsiteY4" fmla="*/ 861447 h 2116810"/>
              <a:gd name="connsiteX5" fmla="*/ 4889715 w 6075336"/>
              <a:gd name="connsiteY5" fmla="*/ 1667359 h 2116810"/>
              <a:gd name="connsiteX6" fmla="*/ 6075336 w 6075336"/>
              <a:gd name="connsiteY6" fmla="*/ 2109061 h 211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5336" h="2116810">
                <a:moveTo>
                  <a:pt x="0" y="2116810"/>
                </a:moveTo>
                <a:cubicBezTo>
                  <a:pt x="413288" y="1977971"/>
                  <a:pt x="826577" y="1839132"/>
                  <a:pt x="1208868" y="1551122"/>
                </a:cubicBezTo>
                <a:cubicBezTo>
                  <a:pt x="1591160" y="1263112"/>
                  <a:pt x="1961827" y="634139"/>
                  <a:pt x="2293749" y="388749"/>
                </a:cubicBezTo>
                <a:cubicBezTo>
                  <a:pt x="2625671" y="143359"/>
                  <a:pt x="2880102" y="0"/>
                  <a:pt x="3200400" y="78783"/>
                </a:cubicBezTo>
                <a:cubicBezTo>
                  <a:pt x="3520698" y="157566"/>
                  <a:pt x="3933987" y="596684"/>
                  <a:pt x="4215539" y="861447"/>
                </a:cubicBezTo>
                <a:cubicBezTo>
                  <a:pt x="4497091" y="1126210"/>
                  <a:pt x="4579749" y="1459423"/>
                  <a:pt x="4889715" y="1667359"/>
                </a:cubicBezTo>
                <a:cubicBezTo>
                  <a:pt x="5199681" y="1875295"/>
                  <a:pt x="5920353" y="2036735"/>
                  <a:pt x="6075336" y="2109061"/>
                </a:cubicBezTo>
              </a:path>
            </a:pathLst>
          </a:custGeom>
          <a:ln w="28575">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8438" name="TextBox 9"/>
          <p:cNvSpPr txBox="1">
            <a:spLocks noChangeArrowheads="1"/>
          </p:cNvSpPr>
          <p:nvPr/>
        </p:nvSpPr>
        <p:spPr bwMode="auto">
          <a:xfrm>
            <a:off x="1524000" y="4320675"/>
            <a:ext cx="9604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cs typeface="Arial" charset="0"/>
              </a:rPr>
              <a:t>Introduction</a:t>
            </a:r>
          </a:p>
        </p:txBody>
      </p:sp>
      <p:sp>
        <p:nvSpPr>
          <p:cNvPr id="18439" name="TextBox 10"/>
          <p:cNvSpPr txBox="1">
            <a:spLocks noChangeArrowheads="1"/>
          </p:cNvSpPr>
          <p:nvPr/>
        </p:nvSpPr>
        <p:spPr bwMode="auto">
          <a:xfrm>
            <a:off x="2514600" y="3330075"/>
            <a:ext cx="6556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cs typeface="Arial" charset="0"/>
              </a:rPr>
              <a:t>Growth</a:t>
            </a:r>
          </a:p>
        </p:txBody>
      </p:sp>
      <p:sp>
        <p:nvSpPr>
          <p:cNvPr id="18440" name="TextBox 11"/>
          <p:cNvSpPr txBox="1">
            <a:spLocks noChangeArrowheads="1"/>
          </p:cNvSpPr>
          <p:nvPr/>
        </p:nvSpPr>
        <p:spPr bwMode="auto">
          <a:xfrm>
            <a:off x="4038600" y="2568075"/>
            <a:ext cx="728663"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cs typeface="Arial" charset="0"/>
              </a:rPr>
              <a:t>Maturity</a:t>
            </a:r>
          </a:p>
        </p:txBody>
      </p:sp>
      <p:sp>
        <p:nvSpPr>
          <p:cNvPr id="18441" name="TextBox 12"/>
          <p:cNvSpPr txBox="1">
            <a:spLocks noChangeArrowheads="1"/>
          </p:cNvSpPr>
          <p:nvPr/>
        </p:nvSpPr>
        <p:spPr bwMode="auto">
          <a:xfrm>
            <a:off x="5867400" y="3787275"/>
            <a:ext cx="64928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cs typeface="Arial" charset="0"/>
              </a:rPr>
              <a:t>Decline</a:t>
            </a:r>
          </a:p>
        </p:txBody>
      </p:sp>
      <p:cxnSp>
        <p:nvCxnSpPr>
          <p:cNvPr id="15" name="Straight Arrow Connector 14"/>
          <p:cNvCxnSpPr/>
          <p:nvPr/>
        </p:nvCxnSpPr>
        <p:spPr>
          <a:xfrm rot="5400000">
            <a:off x="1524794" y="4091281"/>
            <a:ext cx="2133600" cy="1588"/>
          </a:xfrm>
          <a:prstGeom prst="straightConnector1">
            <a:avLst/>
          </a:prstGeom>
          <a:ln>
            <a:solidFill>
              <a:schemeClr val="accent6">
                <a:lumMod val="75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2667794" y="4091281"/>
            <a:ext cx="2133600" cy="1588"/>
          </a:xfrm>
          <a:prstGeom prst="straightConnector1">
            <a:avLst/>
          </a:prstGeom>
          <a:ln>
            <a:solidFill>
              <a:schemeClr val="accent6">
                <a:lumMod val="75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267994" y="4091281"/>
            <a:ext cx="2133600" cy="1588"/>
          </a:xfrm>
          <a:prstGeom prst="straightConnector1">
            <a:avLst/>
          </a:prstGeom>
          <a:ln>
            <a:solidFill>
              <a:schemeClr val="accent6">
                <a:lumMod val="75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5410994" y="4091281"/>
            <a:ext cx="2133600" cy="1588"/>
          </a:xfrm>
          <a:prstGeom prst="straightConnector1">
            <a:avLst/>
          </a:prstGeom>
          <a:ln>
            <a:solidFill>
              <a:schemeClr val="accent6">
                <a:lumMod val="75000"/>
              </a:schemeClr>
            </a:solidFill>
            <a:prstDash val="dash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46" name="TextBox 18"/>
          <p:cNvSpPr txBox="1">
            <a:spLocks noChangeArrowheads="1"/>
          </p:cNvSpPr>
          <p:nvPr/>
        </p:nvSpPr>
        <p:spPr bwMode="auto">
          <a:xfrm>
            <a:off x="4114800" y="5006475"/>
            <a:ext cx="50165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solidFill>
                  <a:srgbClr val="00B050"/>
                </a:solidFill>
                <a:latin typeface="Calibri" charset="0"/>
              </a:rPr>
              <a:t>Time</a:t>
            </a:r>
          </a:p>
        </p:txBody>
      </p:sp>
      <p:sp>
        <p:nvSpPr>
          <p:cNvPr id="18447" name="TextBox 19"/>
          <p:cNvSpPr txBox="1">
            <a:spLocks noChangeArrowheads="1"/>
          </p:cNvSpPr>
          <p:nvPr/>
        </p:nvSpPr>
        <p:spPr bwMode="auto">
          <a:xfrm>
            <a:off x="685800" y="3558675"/>
            <a:ext cx="676275"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latin typeface="Calibri" charset="0"/>
              </a:rPr>
              <a:t>Volume</a:t>
            </a:r>
          </a:p>
        </p:txBody>
      </p:sp>
    </p:spTree>
    <p:extLst>
      <p:ext uri="{BB962C8B-B14F-4D97-AF65-F5344CB8AC3E}">
        <p14:creationId xmlns:p14="http://schemas.microsoft.com/office/powerpoint/2010/main" xmlns="" val="315939970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dirty="0" smtClean="0">
                <a:latin typeface="Calibri" charset="0"/>
              </a:rPr>
              <a:t>CI and Environmental Impact</a:t>
            </a:r>
            <a:endParaRPr lang="en-US" dirty="0">
              <a:latin typeface="Calibri" charset="0"/>
            </a:endParaRPr>
          </a:p>
        </p:txBody>
      </p:sp>
      <p:sp>
        <p:nvSpPr>
          <p:cNvPr id="53251" name="Content Placeholder 2"/>
          <p:cNvSpPr>
            <a:spLocks noGrp="1"/>
          </p:cNvSpPr>
          <p:nvPr>
            <p:ph idx="1"/>
          </p:nvPr>
        </p:nvSpPr>
        <p:spPr/>
        <p:txBody>
          <a:bodyPr/>
          <a:lstStyle/>
          <a:p>
            <a:r>
              <a:rPr lang="en-US" dirty="0" smtClean="0">
                <a:latin typeface="Calibri" charset="0"/>
              </a:rPr>
              <a:t>Environmental impact of construction materials</a:t>
            </a:r>
            <a:endParaRPr lang="en-US" dirty="0">
              <a:latin typeface="Calibri" charset="0"/>
            </a:endParaRPr>
          </a:p>
        </p:txBody>
      </p:sp>
      <p:pic>
        <p:nvPicPr>
          <p:cNvPr id="5325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43000" y="3048640"/>
            <a:ext cx="7021513" cy="243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Box 3"/>
          <p:cNvSpPr txBox="1">
            <a:spLocks noChangeArrowheads="1"/>
          </p:cNvSpPr>
          <p:nvPr/>
        </p:nvSpPr>
        <p:spPr bwMode="auto">
          <a:xfrm>
            <a:off x="457200" y="6043328"/>
            <a:ext cx="8305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b="1" dirty="0">
                <a:solidFill>
                  <a:srgbClr val="000000"/>
                </a:solidFill>
              </a:rPr>
              <a:t>* RTS Building Information Foundation. Environmental Reporting for Building Materials 1998-2001.</a:t>
            </a:r>
          </a:p>
        </p:txBody>
      </p:sp>
    </p:spTree>
    <p:extLst>
      <p:ext uri="{BB962C8B-B14F-4D97-AF65-F5344CB8AC3E}">
        <p14:creationId xmlns:p14="http://schemas.microsoft.com/office/powerpoint/2010/main" xmlns="" val="38867237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rPr>
              <a:t>CI and Environmental Impact</a:t>
            </a:r>
            <a:endParaRPr lang="es-CR" dirty="0"/>
          </a:p>
        </p:txBody>
      </p:sp>
      <p:sp>
        <p:nvSpPr>
          <p:cNvPr id="3" name="Content Placeholder 2"/>
          <p:cNvSpPr>
            <a:spLocks noGrp="1"/>
          </p:cNvSpPr>
          <p:nvPr>
            <p:ph idx="1"/>
          </p:nvPr>
        </p:nvSpPr>
        <p:spPr>
          <a:xfrm>
            <a:off x="457200" y="1600200"/>
            <a:ext cx="4100705" cy="4525963"/>
          </a:xfrm>
        </p:spPr>
        <p:txBody>
          <a:bodyPr>
            <a:normAutofit fontScale="85000" lnSpcReduction="20000"/>
          </a:bodyPr>
          <a:lstStyle/>
          <a:p>
            <a:r>
              <a:rPr lang="es-CR" dirty="0" smtClean="0"/>
              <a:t>“</a:t>
            </a:r>
            <a:r>
              <a:rPr lang="es-CR" i="1" dirty="0" smtClean="0"/>
              <a:t>When </a:t>
            </a:r>
            <a:r>
              <a:rPr lang="es-CR" i="1" dirty="0"/>
              <a:t>I joined the company</a:t>
            </a:r>
            <a:r>
              <a:rPr lang="es-CR" dirty="0"/>
              <a:t>,” explained </a:t>
            </a:r>
            <a:r>
              <a:rPr lang="es-CR" dirty="0" smtClean="0"/>
              <a:t>Ramón Mendiola </a:t>
            </a:r>
            <a:r>
              <a:rPr lang="es-CR" dirty="0"/>
              <a:t>Sánchez, Chief Executive Officer </a:t>
            </a:r>
            <a:r>
              <a:rPr lang="es-CR" dirty="0" smtClean="0"/>
              <a:t>of Florida </a:t>
            </a:r>
            <a:r>
              <a:rPr lang="es-CR" dirty="0"/>
              <a:t>Ice &amp; Farm, “</a:t>
            </a:r>
            <a:r>
              <a:rPr lang="es-CR" i="1" dirty="0"/>
              <a:t>we were at 12 litres of </a:t>
            </a:r>
            <a:r>
              <a:rPr lang="es-CR" i="1" dirty="0" smtClean="0"/>
              <a:t>water for </a:t>
            </a:r>
            <a:r>
              <a:rPr lang="es-CR" i="1" dirty="0"/>
              <a:t>every litre we produced. We’re now at </a:t>
            </a:r>
            <a:r>
              <a:rPr lang="es-CR" i="1" dirty="0" smtClean="0"/>
              <a:t>4.9 litres </a:t>
            </a:r>
            <a:r>
              <a:rPr lang="es-CR" i="1" dirty="0"/>
              <a:t>in 2011 – we’re very proud of that, and </a:t>
            </a:r>
            <a:r>
              <a:rPr lang="es-CR" i="1" dirty="0" smtClean="0"/>
              <a:t>our goal </a:t>
            </a:r>
            <a:r>
              <a:rPr lang="es-CR" i="1" dirty="0"/>
              <a:t>is to go to 3.5 litres</a:t>
            </a:r>
            <a:r>
              <a:rPr lang="es-CR" dirty="0"/>
              <a:t>.”</a:t>
            </a:r>
          </a:p>
        </p:txBody>
      </p:sp>
      <p:sp>
        <p:nvSpPr>
          <p:cNvPr id="4" name="TextBox 3"/>
          <p:cNvSpPr txBox="1">
            <a:spLocks noChangeArrowheads="1"/>
          </p:cNvSpPr>
          <p:nvPr/>
        </p:nvSpPr>
        <p:spPr bwMode="auto">
          <a:xfrm>
            <a:off x="457200" y="6031823"/>
            <a:ext cx="8305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b="1" dirty="0">
                <a:solidFill>
                  <a:srgbClr val="000000"/>
                </a:solidFill>
              </a:rPr>
              <a:t>* </a:t>
            </a:r>
            <a:r>
              <a:rPr lang="en-US" sz="1000" b="1" dirty="0" smtClean="0">
                <a:solidFill>
                  <a:srgbClr val="000000"/>
                </a:solidFill>
              </a:rPr>
              <a:t>Word Economic Forum. 2011. Redefining the Future of Growth: The New Sustainability Champions.</a:t>
            </a:r>
            <a:endParaRPr lang="en-US" sz="1000" b="1" dirty="0">
              <a:solidFill>
                <a:srgbClr val="000000"/>
              </a:solidFill>
            </a:endParaRPr>
          </a:p>
        </p:txBody>
      </p:sp>
      <p:pic>
        <p:nvPicPr>
          <p:cNvPr id="5" name="Picture 4" descr="DSC00707.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57904" y="1939636"/>
            <a:ext cx="4387273" cy="3290455"/>
          </a:xfrm>
          <a:prstGeom prst="rect">
            <a:avLst/>
          </a:prstGeom>
        </p:spPr>
      </p:pic>
    </p:spTree>
    <p:extLst>
      <p:ext uri="{BB962C8B-B14F-4D97-AF65-F5344CB8AC3E}">
        <p14:creationId xmlns:p14="http://schemas.microsoft.com/office/powerpoint/2010/main" xmlns="" val="31055797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charset="0"/>
              </a:rPr>
              <a:t>CI and Environmental Impact</a:t>
            </a:r>
            <a:endParaRPr lang="es-CR" dirty="0"/>
          </a:p>
        </p:txBody>
      </p:sp>
      <p:pic>
        <p:nvPicPr>
          <p:cNvPr id="6" name="Picture 3"/>
          <p:cNvPicPr>
            <a:picLocks noGrp="1" noChangeAspect="1" noChangeArrowheads="1"/>
          </p:cNvPicPr>
          <p:nvPr>
            <p:ph idx="1"/>
          </p:nvPr>
        </p:nvPicPr>
        <p:blipFill>
          <a:blip r:embed="rId2" cstate="print"/>
          <a:srcRect t="13374" b="13374"/>
          <a:stretch>
            <a:fillRect/>
          </a:stretch>
        </p:blipFill>
        <p:spPr bwMode="auto">
          <a:prstGeom prst="rect">
            <a:avLst/>
          </a:prstGeom>
          <a:noFill/>
          <a:ln w="9525">
            <a:noFill/>
            <a:miter lim="800000"/>
            <a:headEnd/>
            <a:tailEnd/>
          </a:ln>
          <a:effectLst/>
        </p:spPr>
      </p:pic>
    </p:spTree>
    <p:extLst>
      <p:ext uri="{BB962C8B-B14F-4D97-AF65-F5344CB8AC3E}">
        <p14:creationId xmlns:p14="http://schemas.microsoft.com/office/powerpoint/2010/main" xmlns="" val="3973089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Social Responsability</a:t>
            </a:r>
            <a:endParaRPr lang="es-CR" dirty="0"/>
          </a:p>
        </p:txBody>
      </p:sp>
      <p:sp>
        <p:nvSpPr>
          <p:cNvPr id="3" name="Content Placeholder 2"/>
          <p:cNvSpPr>
            <a:spLocks noGrp="1"/>
          </p:cNvSpPr>
          <p:nvPr>
            <p:ph idx="1"/>
          </p:nvPr>
        </p:nvSpPr>
        <p:spPr/>
        <p:txBody>
          <a:bodyPr/>
          <a:lstStyle/>
          <a:p>
            <a:r>
              <a:rPr lang="es-CR" dirty="0" smtClean="0"/>
              <a:t>Forbes top 5 firms in terms of CSR:</a:t>
            </a:r>
          </a:p>
          <a:p>
            <a:pPr lvl="1"/>
            <a:r>
              <a:rPr lang="es-CR" dirty="0" smtClean="0"/>
              <a:t>Microsoft</a:t>
            </a:r>
          </a:p>
          <a:p>
            <a:pPr lvl="1"/>
            <a:r>
              <a:rPr lang="es-CR" dirty="0" smtClean="0"/>
              <a:t>Google</a:t>
            </a:r>
          </a:p>
          <a:p>
            <a:pPr lvl="1"/>
            <a:r>
              <a:rPr lang="es-CR" dirty="0" smtClean="0"/>
              <a:t>Disney</a:t>
            </a:r>
          </a:p>
          <a:p>
            <a:pPr lvl="1"/>
            <a:r>
              <a:rPr lang="es-CR" dirty="0" smtClean="0"/>
              <a:t>BMW</a:t>
            </a:r>
          </a:p>
          <a:p>
            <a:pPr lvl="1"/>
            <a:r>
              <a:rPr lang="es-CR" dirty="0" smtClean="0"/>
              <a:t>Apple</a:t>
            </a:r>
            <a:endParaRPr lang="es-CR" dirty="0"/>
          </a:p>
        </p:txBody>
      </p:sp>
      <p:sp>
        <p:nvSpPr>
          <p:cNvPr id="4" name="TextBox 3"/>
          <p:cNvSpPr txBox="1"/>
          <p:nvPr/>
        </p:nvSpPr>
        <p:spPr>
          <a:xfrm>
            <a:off x="4017442" y="2851200"/>
            <a:ext cx="4043361" cy="1938992"/>
          </a:xfrm>
          <a:prstGeom prst="rect">
            <a:avLst/>
          </a:prstGeom>
          <a:solidFill>
            <a:srgbClr val="C0504D"/>
          </a:solidFill>
          <a:ln>
            <a:solidFill>
              <a:schemeClr val="accent2"/>
            </a:solidFill>
          </a:ln>
        </p:spPr>
        <p:txBody>
          <a:bodyPr wrap="square" rtlCol="0">
            <a:spAutoFit/>
          </a:bodyPr>
          <a:lstStyle/>
          <a:p>
            <a:r>
              <a:rPr lang="es-CR" sz="2400" dirty="0" smtClean="0">
                <a:solidFill>
                  <a:schemeClr val="bg1"/>
                </a:solidFill>
              </a:rPr>
              <a:t>Study found that 42% of how people feel about a company is based on their perceptions</a:t>
            </a:r>
          </a:p>
          <a:p>
            <a:r>
              <a:rPr lang="es-CR" sz="2400" dirty="0">
                <a:solidFill>
                  <a:schemeClr val="bg1"/>
                </a:solidFill>
              </a:rPr>
              <a:t>o</a:t>
            </a:r>
            <a:r>
              <a:rPr lang="es-CR" sz="2400" dirty="0" smtClean="0">
                <a:solidFill>
                  <a:schemeClr val="bg1"/>
                </a:solidFill>
              </a:rPr>
              <a:t>f the firm’s corporate social responsability (CSR)</a:t>
            </a:r>
            <a:endParaRPr lang="es-CR" sz="2400" dirty="0">
              <a:solidFill>
                <a:schemeClr val="bg1"/>
              </a:solidFill>
            </a:endParaRPr>
          </a:p>
        </p:txBody>
      </p:sp>
      <p:sp>
        <p:nvSpPr>
          <p:cNvPr id="5" name="TextBox 3"/>
          <p:cNvSpPr txBox="1">
            <a:spLocks noChangeArrowheads="1"/>
          </p:cNvSpPr>
          <p:nvPr/>
        </p:nvSpPr>
        <p:spPr bwMode="auto">
          <a:xfrm>
            <a:off x="381000" y="5872313"/>
            <a:ext cx="830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sz="1000" b="1" dirty="0" smtClean="0">
                <a:solidFill>
                  <a:srgbClr val="000000"/>
                </a:solidFill>
              </a:rPr>
              <a:t>Forbes. 2013. The 10 Companies with the best CSR Reputations. </a:t>
            </a:r>
            <a:r>
              <a:rPr lang="en-US" sz="1000" b="1" dirty="0">
                <a:solidFill>
                  <a:srgbClr val="000000"/>
                </a:solidFill>
              </a:rPr>
              <a:t>Available at </a:t>
            </a:r>
            <a:r>
              <a:rPr lang="en-US" sz="1000" b="1" dirty="0">
                <a:solidFill>
                  <a:srgbClr val="000000"/>
                </a:solidFill>
                <a:hlinkClick r:id="rId2"/>
              </a:rPr>
              <a:t>http://www.forbes.com/pictures/efkk45mmlm/the-10-companies-with-the-best-csr-reputations</a:t>
            </a:r>
            <a:r>
              <a:rPr lang="en-US" sz="1000" b="1" dirty="0" smtClean="0">
                <a:solidFill>
                  <a:srgbClr val="000000"/>
                </a:solidFill>
                <a:hlinkClick r:id="rId2"/>
              </a:rPr>
              <a:t>/</a:t>
            </a:r>
            <a:r>
              <a:rPr lang="en-US" sz="1000" b="1" dirty="0" smtClean="0">
                <a:solidFill>
                  <a:srgbClr val="000000"/>
                </a:solidFill>
              </a:rPr>
              <a:t>  </a:t>
            </a:r>
            <a:endParaRPr lang="en-US" sz="1000" b="1" dirty="0">
              <a:solidFill>
                <a:srgbClr val="000000"/>
              </a:solidFill>
            </a:endParaRPr>
          </a:p>
        </p:txBody>
      </p:sp>
    </p:spTree>
    <p:extLst>
      <p:ext uri="{BB962C8B-B14F-4D97-AF65-F5344CB8AC3E}">
        <p14:creationId xmlns:p14="http://schemas.microsoft.com/office/powerpoint/2010/main" xmlns="" val="11151358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Investment Value</a:t>
            </a:r>
            <a:endParaRPr lang="es-CR" dirty="0"/>
          </a:p>
        </p:txBody>
      </p:sp>
      <p:sp>
        <p:nvSpPr>
          <p:cNvPr id="3" name="Content Placeholder 2"/>
          <p:cNvSpPr>
            <a:spLocks noGrp="1"/>
          </p:cNvSpPr>
          <p:nvPr>
            <p:ph idx="1"/>
          </p:nvPr>
        </p:nvSpPr>
        <p:spPr>
          <a:xfrm>
            <a:off x="457200" y="1600200"/>
            <a:ext cx="4804353" cy="4525963"/>
          </a:xfrm>
        </p:spPr>
        <p:txBody>
          <a:bodyPr>
            <a:normAutofit fontScale="62500" lnSpcReduction="20000"/>
          </a:bodyPr>
          <a:lstStyle/>
          <a:p>
            <a:r>
              <a:rPr lang="es-CR" dirty="0" smtClean="0"/>
              <a:t>Case of </a:t>
            </a:r>
            <a:r>
              <a:rPr lang="es-CR" b="1" dirty="0" smtClean="0">
                <a:solidFill>
                  <a:schemeClr val="tx2"/>
                </a:solidFill>
              </a:rPr>
              <a:t>DELL, </a:t>
            </a:r>
            <a:r>
              <a:rPr lang="es-CR" dirty="0" smtClean="0"/>
              <a:t>current issues</a:t>
            </a:r>
          </a:p>
          <a:p>
            <a:pPr lvl="1"/>
            <a:r>
              <a:rPr lang="es-CR" dirty="0" smtClean="0"/>
              <a:t>Shrinking PC market</a:t>
            </a:r>
          </a:p>
          <a:p>
            <a:pPr lvl="1"/>
            <a:r>
              <a:rPr lang="es-CR" dirty="0" smtClean="0"/>
              <a:t>Rapidly growing long-term debt</a:t>
            </a:r>
          </a:p>
          <a:p>
            <a:pPr lvl="1"/>
            <a:r>
              <a:rPr lang="es-CR" dirty="0" smtClean="0"/>
              <a:t>Accounting issues</a:t>
            </a:r>
          </a:p>
          <a:p>
            <a:r>
              <a:rPr lang="es-CR" dirty="0" smtClean="0"/>
              <a:t>But big opportunities arose for investors:</a:t>
            </a:r>
          </a:p>
          <a:p>
            <a:pPr lvl="1"/>
            <a:r>
              <a:rPr lang="es-CR" dirty="0" smtClean="0"/>
              <a:t>Transition from PC manufacturing to IT services</a:t>
            </a:r>
          </a:p>
          <a:p>
            <a:pPr lvl="1"/>
            <a:r>
              <a:rPr lang="es-CR" dirty="0" smtClean="0"/>
              <a:t>International growth</a:t>
            </a:r>
          </a:p>
          <a:p>
            <a:pPr lvl="1"/>
            <a:r>
              <a:rPr lang="es-CR" dirty="0" smtClean="0"/>
              <a:t>Focus on R&amp;D</a:t>
            </a:r>
          </a:p>
          <a:p>
            <a:pPr lvl="1"/>
            <a:r>
              <a:rPr lang="es-CR" dirty="0" smtClean="0"/>
              <a:t>Strong global market position</a:t>
            </a:r>
          </a:p>
          <a:p>
            <a:pPr lvl="1"/>
            <a:r>
              <a:rPr lang="es-CR" dirty="0" smtClean="0"/>
              <a:t>Dividens payout</a:t>
            </a:r>
          </a:p>
          <a:p>
            <a:pPr lvl="1"/>
            <a:r>
              <a:rPr lang="es-CR" dirty="0" smtClean="0"/>
              <a:t>Expansion to financial services to Europe and Canada</a:t>
            </a:r>
            <a:endParaRPr lang="es-CR" sz="3200" dirty="0" smtClean="0"/>
          </a:p>
          <a:p>
            <a:r>
              <a:rPr lang="es-CR" dirty="0" smtClean="0"/>
              <a:t>Currenty </a:t>
            </a:r>
            <a:r>
              <a:rPr lang="es-CR" b="1" dirty="0" smtClean="0">
                <a:solidFill>
                  <a:schemeClr val="tx2"/>
                </a:solidFill>
              </a:rPr>
              <a:t>DELL</a:t>
            </a:r>
            <a:r>
              <a:rPr lang="es-CR" b="1" dirty="0" smtClean="0"/>
              <a:t> </a:t>
            </a:r>
            <a:r>
              <a:rPr lang="es-CR" dirty="0" smtClean="0"/>
              <a:t>stocks is 27.8% higher than what it was in 2012</a:t>
            </a:r>
          </a:p>
        </p:txBody>
      </p:sp>
      <p:pic>
        <p:nvPicPr>
          <p:cNvPr id="4" name="Picture 3"/>
          <p:cNvPicPr>
            <a:picLocks noChangeAspect="1"/>
          </p:cNvPicPr>
          <p:nvPr/>
        </p:nvPicPr>
        <p:blipFill>
          <a:blip r:embed="rId2"/>
          <a:stretch>
            <a:fillRect/>
          </a:stretch>
        </p:blipFill>
        <p:spPr>
          <a:xfrm>
            <a:off x="5323237" y="2194560"/>
            <a:ext cx="3624310" cy="1954620"/>
          </a:xfrm>
          <a:prstGeom prst="rect">
            <a:avLst/>
          </a:prstGeom>
        </p:spPr>
      </p:pic>
    </p:spTree>
    <p:extLst>
      <p:ext uri="{BB962C8B-B14F-4D97-AF65-F5344CB8AC3E}">
        <p14:creationId xmlns:p14="http://schemas.microsoft.com/office/powerpoint/2010/main" xmlns="" val="981656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CI and Corporate Culture </a:t>
            </a:r>
            <a:endParaRPr lang="es-CR" dirty="0"/>
          </a:p>
        </p:txBody>
      </p:sp>
      <p:sp>
        <p:nvSpPr>
          <p:cNvPr id="3" name="Content Placeholder 2"/>
          <p:cNvSpPr>
            <a:spLocks noGrp="1"/>
          </p:cNvSpPr>
          <p:nvPr>
            <p:ph idx="1"/>
          </p:nvPr>
        </p:nvSpPr>
        <p:spPr>
          <a:xfrm>
            <a:off x="457200" y="1600201"/>
            <a:ext cx="8307358" cy="1078199"/>
          </a:xfrm>
        </p:spPr>
        <p:txBody>
          <a:bodyPr>
            <a:noAutofit/>
          </a:bodyPr>
          <a:lstStyle/>
          <a:p>
            <a:r>
              <a:rPr lang="es-CR" sz="3000" dirty="0" smtClean="0"/>
              <a:t>Informal culture: khakis, jeans, and flip-flops</a:t>
            </a:r>
          </a:p>
          <a:p>
            <a:r>
              <a:rPr lang="es-CR" sz="3000" dirty="0" smtClean="0"/>
              <a:t>Provide a confortable and fun working environment</a:t>
            </a:r>
          </a:p>
        </p:txBody>
      </p:sp>
      <p:sp>
        <p:nvSpPr>
          <p:cNvPr id="4" name="Rectangle 3"/>
          <p:cNvSpPr/>
          <p:nvPr/>
        </p:nvSpPr>
        <p:spPr>
          <a:xfrm>
            <a:off x="457199" y="6064669"/>
            <a:ext cx="8052865" cy="246221"/>
          </a:xfrm>
          <a:prstGeom prst="rect">
            <a:avLst/>
          </a:prstGeom>
        </p:spPr>
        <p:txBody>
          <a:bodyPr wrap="square">
            <a:spAutoFit/>
          </a:bodyPr>
          <a:lstStyle/>
          <a:p>
            <a:r>
              <a:rPr lang="es-CR" sz="1000" b="1" dirty="0">
                <a:hlinkClick r:id="rId2"/>
              </a:rPr>
              <a:t>http://www.businessinsurance.org/10-big-businesses-with-incredibly-casual-offices</a:t>
            </a:r>
            <a:r>
              <a:rPr lang="es-CR" sz="1000" b="1" dirty="0" smtClean="0">
                <a:hlinkClick r:id="rId2"/>
              </a:rPr>
              <a:t>/</a:t>
            </a:r>
            <a:r>
              <a:rPr lang="es-CR" sz="1000" b="1" dirty="0" smtClean="0"/>
              <a:t> </a:t>
            </a:r>
            <a:endParaRPr lang="es-CR" sz="1000" b="1" dirty="0"/>
          </a:p>
        </p:txBody>
      </p:sp>
      <p:pic>
        <p:nvPicPr>
          <p:cNvPr id="5" name="Picture 4"/>
          <p:cNvPicPr>
            <a:picLocks noChangeAspect="1"/>
          </p:cNvPicPr>
          <p:nvPr/>
        </p:nvPicPr>
        <p:blipFill>
          <a:blip r:embed="rId3"/>
          <a:stretch>
            <a:fillRect/>
          </a:stretch>
        </p:blipFill>
        <p:spPr>
          <a:xfrm>
            <a:off x="5134513" y="3257280"/>
            <a:ext cx="3630044" cy="2013540"/>
          </a:xfrm>
          <a:prstGeom prst="rect">
            <a:avLst/>
          </a:prstGeom>
        </p:spPr>
      </p:pic>
      <p:sp>
        <p:nvSpPr>
          <p:cNvPr id="6" name="Content Placeholder 2"/>
          <p:cNvSpPr txBox="1">
            <a:spLocks/>
          </p:cNvSpPr>
          <p:nvPr/>
        </p:nvSpPr>
        <p:spPr>
          <a:xfrm>
            <a:off x="491757" y="3084480"/>
            <a:ext cx="4510604" cy="313775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CR" dirty="0" smtClean="0"/>
              <a:t>Awesome amenities: gym memberships, dry cleaning, on-site chefs</a:t>
            </a:r>
          </a:p>
          <a:p>
            <a:r>
              <a:rPr lang="es-CR" dirty="0" smtClean="0"/>
              <a:t>Top ranked</a:t>
            </a:r>
          </a:p>
          <a:p>
            <a:pPr lvl="1"/>
            <a:r>
              <a:rPr lang="es-CR" dirty="0" smtClean="0"/>
              <a:t>Google, Zappos, Facebook, Electronic Arts, Twitter, LinkedIn, Quicken Loans, AOL, Genetech, and Apple</a:t>
            </a:r>
            <a:endParaRPr lang="es-CR" dirty="0"/>
          </a:p>
        </p:txBody>
      </p:sp>
    </p:spTree>
    <p:extLst>
      <p:ext uri="{BB962C8B-B14F-4D97-AF65-F5344CB8AC3E}">
        <p14:creationId xmlns:p14="http://schemas.microsoft.com/office/powerpoint/2010/main" xmlns="" val="1800414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s-CR" dirty="0"/>
              <a:t>Managerial Implications</a:t>
            </a:r>
            <a:endParaRPr lang="en-US" dirty="0">
              <a:latin typeface="Calibri" charset="0"/>
            </a:endParaRPr>
          </a:p>
        </p:txBody>
      </p:sp>
      <p:sp>
        <p:nvSpPr>
          <p:cNvPr id="22530" name="Content Placeholder 2"/>
          <p:cNvSpPr>
            <a:spLocks noGrp="1"/>
          </p:cNvSpPr>
          <p:nvPr>
            <p:ph idx="1"/>
          </p:nvPr>
        </p:nvSpPr>
        <p:spPr/>
        <p:txBody>
          <a:bodyPr/>
          <a:lstStyle/>
          <a:p>
            <a:endParaRPr lang="es-CR">
              <a:latin typeface="Calibri" charset="0"/>
            </a:endParaRPr>
          </a:p>
        </p:txBody>
      </p:sp>
      <p:sp>
        <p:nvSpPr>
          <p:cNvPr id="4" name="TextBox 3"/>
          <p:cNvSpPr txBox="1">
            <a:spLocks noChangeArrowheads="1"/>
          </p:cNvSpPr>
          <p:nvPr/>
        </p:nvSpPr>
        <p:spPr bwMode="auto">
          <a:xfrm>
            <a:off x="1798638" y="1369300"/>
            <a:ext cx="6172200" cy="1077913"/>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600"/>
              <a:t>What is the company doing now?</a:t>
            </a:r>
          </a:p>
          <a:p>
            <a:pPr eaLnBrk="1" hangingPunct="1">
              <a:buFont typeface="Arial" charset="0"/>
              <a:buChar char="•"/>
            </a:pPr>
            <a:r>
              <a:rPr lang="en-US" sz="1600"/>
              <a:t>Identify current strategy</a:t>
            </a:r>
          </a:p>
          <a:p>
            <a:pPr eaLnBrk="1" hangingPunct="1">
              <a:buFont typeface="Arial" charset="0"/>
              <a:buChar char="•"/>
            </a:pPr>
            <a:r>
              <a:rPr lang="en-US" sz="1600"/>
              <a:t>Identify assumptions</a:t>
            </a:r>
          </a:p>
          <a:p>
            <a:pPr eaLnBrk="1" hangingPunct="1">
              <a:buFont typeface="Arial" charset="0"/>
              <a:buChar char="•"/>
            </a:pPr>
            <a:endParaRPr lang="en-US" sz="1600"/>
          </a:p>
        </p:txBody>
      </p:sp>
      <p:sp>
        <p:nvSpPr>
          <p:cNvPr id="5" name="TextBox 4"/>
          <p:cNvSpPr txBox="1">
            <a:spLocks noChangeArrowheads="1"/>
          </p:cNvSpPr>
          <p:nvPr/>
        </p:nvSpPr>
        <p:spPr bwMode="auto">
          <a:xfrm>
            <a:off x="1798638" y="3063163"/>
            <a:ext cx="6172200" cy="1323975"/>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600"/>
              <a:t>What is happening in the environment?</a:t>
            </a:r>
          </a:p>
          <a:p>
            <a:pPr eaLnBrk="1" hangingPunct="1">
              <a:buFont typeface="Arial" charset="0"/>
              <a:buChar char="•"/>
            </a:pPr>
            <a:r>
              <a:rPr lang="en-US" sz="1600"/>
              <a:t>Identify key factors for success and failure</a:t>
            </a:r>
          </a:p>
          <a:p>
            <a:pPr eaLnBrk="1" hangingPunct="1">
              <a:buFont typeface="Arial" charset="0"/>
              <a:buChar char="•"/>
            </a:pPr>
            <a:r>
              <a:rPr lang="en-US" sz="1600"/>
              <a:t>Identify capabilities and limitations of competitors</a:t>
            </a:r>
          </a:p>
          <a:p>
            <a:pPr eaLnBrk="1" hangingPunct="1">
              <a:buFont typeface="Arial" charset="0"/>
              <a:buChar char="•"/>
            </a:pPr>
            <a:r>
              <a:rPr lang="en-US" sz="1600"/>
              <a:t>Identify government and societal changes</a:t>
            </a:r>
          </a:p>
          <a:p>
            <a:pPr eaLnBrk="1" hangingPunct="1">
              <a:buFont typeface="Arial" charset="0"/>
              <a:buChar char="•"/>
            </a:pPr>
            <a:r>
              <a:rPr lang="en-US" sz="1600"/>
              <a:t>Identify company strenghts and weakness related to competitors</a:t>
            </a:r>
          </a:p>
        </p:txBody>
      </p:sp>
      <p:sp>
        <p:nvSpPr>
          <p:cNvPr id="7" name="TextBox 6"/>
          <p:cNvSpPr txBox="1">
            <a:spLocks noChangeArrowheads="1"/>
          </p:cNvSpPr>
          <p:nvPr/>
        </p:nvSpPr>
        <p:spPr bwMode="auto">
          <a:xfrm>
            <a:off x="1782763" y="4934825"/>
            <a:ext cx="6172200" cy="1077913"/>
          </a:xfrm>
          <a:prstGeom prst="rect">
            <a:avLst/>
          </a:prstGeom>
          <a:noFill/>
          <a:ln w="9525">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600"/>
              <a:t>What should the company do next?</a:t>
            </a:r>
          </a:p>
          <a:p>
            <a:pPr eaLnBrk="1" hangingPunct="1">
              <a:buFont typeface="Arial" charset="0"/>
              <a:buChar char="•"/>
            </a:pPr>
            <a:r>
              <a:rPr lang="en-US" sz="1600"/>
              <a:t>Compare present strategy to environmental situation</a:t>
            </a:r>
          </a:p>
          <a:p>
            <a:pPr eaLnBrk="1" hangingPunct="1">
              <a:buFont typeface="Arial" charset="0"/>
              <a:buChar char="•"/>
            </a:pPr>
            <a:r>
              <a:rPr lang="en-US" sz="1600"/>
              <a:t>Identify alternative courses of action</a:t>
            </a:r>
          </a:p>
          <a:p>
            <a:pPr eaLnBrk="1" hangingPunct="1">
              <a:buFont typeface="Arial" charset="0"/>
              <a:buChar char="•"/>
            </a:pPr>
            <a:r>
              <a:rPr lang="en-US" sz="1600"/>
              <a:t>Choose best alternative</a:t>
            </a:r>
          </a:p>
        </p:txBody>
      </p:sp>
      <p:sp>
        <p:nvSpPr>
          <p:cNvPr id="22534" name="TextBox 7"/>
          <p:cNvSpPr txBox="1">
            <a:spLocks noChangeArrowheads="1"/>
          </p:cNvSpPr>
          <p:nvPr/>
        </p:nvSpPr>
        <p:spPr bwMode="auto">
          <a:xfrm>
            <a:off x="457200" y="6066138"/>
            <a:ext cx="368141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b="1" dirty="0"/>
              <a:t>Michael Porter, Competitive strategy</a:t>
            </a:r>
          </a:p>
        </p:txBody>
      </p:sp>
      <p:sp>
        <p:nvSpPr>
          <p:cNvPr id="9" name="TextBox 8"/>
          <p:cNvSpPr txBox="1">
            <a:spLocks noChangeArrowheads="1"/>
          </p:cNvSpPr>
          <p:nvPr/>
        </p:nvSpPr>
        <p:spPr bwMode="auto">
          <a:xfrm>
            <a:off x="1189038" y="1558213"/>
            <a:ext cx="4445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4000" b="1">
                <a:solidFill>
                  <a:srgbClr val="0070C0"/>
                </a:solidFill>
              </a:rPr>
              <a:t>1</a:t>
            </a:r>
          </a:p>
        </p:txBody>
      </p:sp>
      <p:sp>
        <p:nvSpPr>
          <p:cNvPr id="10" name="TextBox 9"/>
          <p:cNvSpPr txBox="1">
            <a:spLocks noChangeArrowheads="1"/>
          </p:cNvSpPr>
          <p:nvPr/>
        </p:nvSpPr>
        <p:spPr bwMode="auto">
          <a:xfrm>
            <a:off x="1189038" y="3082213"/>
            <a:ext cx="4445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4000" b="1">
                <a:solidFill>
                  <a:srgbClr val="0070C0"/>
                </a:solidFill>
              </a:rPr>
              <a:t>2</a:t>
            </a:r>
          </a:p>
        </p:txBody>
      </p:sp>
      <p:sp>
        <p:nvSpPr>
          <p:cNvPr id="11" name="TextBox 10"/>
          <p:cNvSpPr txBox="1">
            <a:spLocks noChangeArrowheads="1"/>
          </p:cNvSpPr>
          <p:nvPr/>
        </p:nvSpPr>
        <p:spPr bwMode="auto">
          <a:xfrm>
            <a:off x="1189038" y="4958638"/>
            <a:ext cx="4445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000">
                <a:solidFill>
                  <a:schemeClr val="tx1"/>
                </a:solidFill>
                <a:latin typeface="Arial" charset="0"/>
                <a:ea typeface="ＭＳ Ｐゴシック" charset="0"/>
                <a:cs typeface="ＭＳ Ｐゴシック" charset="0"/>
              </a:defRPr>
            </a:lvl1pPr>
            <a:lvl2pPr marL="742950" indent="-285750" eaLnBrk="0" hangingPunct="0">
              <a:defRPr sz="1000">
                <a:solidFill>
                  <a:schemeClr val="tx1"/>
                </a:solidFill>
                <a:latin typeface="Arial" charset="0"/>
                <a:ea typeface="ＭＳ Ｐゴシック" charset="0"/>
              </a:defRPr>
            </a:lvl2pPr>
            <a:lvl3pPr marL="1143000" indent="-228600" eaLnBrk="0" hangingPunct="0">
              <a:defRPr sz="1000">
                <a:solidFill>
                  <a:schemeClr val="tx1"/>
                </a:solidFill>
                <a:latin typeface="Arial" charset="0"/>
                <a:ea typeface="ＭＳ Ｐゴシック" charset="0"/>
              </a:defRPr>
            </a:lvl3pPr>
            <a:lvl4pPr marL="1600200" indent="-228600" eaLnBrk="0" hangingPunct="0">
              <a:defRPr sz="1000">
                <a:solidFill>
                  <a:schemeClr val="tx1"/>
                </a:solidFill>
                <a:latin typeface="Arial" charset="0"/>
                <a:ea typeface="ＭＳ Ｐゴシック" charset="0"/>
              </a:defRPr>
            </a:lvl4pPr>
            <a:lvl5pPr marL="2057400" indent="-228600" eaLnBrk="0" hangingPunct="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4000" b="1">
                <a:solidFill>
                  <a:srgbClr val="0070C0"/>
                </a:solidFill>
              </a:rPr>
              <a:t>3</a:t>
            </a:r>
          </a:p>
        </p:txBody>
      </p:sp>
      <p:sp>
        <p:nvSpPr>
          <p:cNvPr id="13" name="Down Arrow 12"/>
          <p:cNvSpPr/>
          <p:nvPr/>
        </p:nvSpPr>
        <p:spPr>
          <a:xfrm>
            <a:off x="4389438" y="2558338"/>
            <a:ext cx="685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a:off x="4389438" y="4463338"/>
            <a:ext cx="6858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xmlns="" val="4134422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a:t>Managerial Implications</a:t>
            </a:r>
          </a:p>
        </p:txBody>
      </p:sp>
      <p:sp>
        <p:nvSpPr>
          <p:cNvPr id="3" name="Content Placeholder 2"/>
          <p:cNvSpPr>
            <a:spLocks noGrp="1"/>
          </p:cNvSpPr>
          <p:nvPr>
            <p:ph idx="1"/>
          </p:nvPr>
        </p:nvSpPr>
        <p:spPr/>
        <p:txBody>
          <a:bodyPr>
            <a:normAutofit fontScale="92500"/>
          </a:bodyPr>
          <a:lstStyle/>
          <a:p>
            <a:r>
              <a:rPr lang="es-CR" dirty="0" smtClean="0"/>
              <a:t>Developing a strong brand name: What is the one thing that stands out your company apart?</a:t>
            </a:r>
          </a:p>
          <a:p>
            <a:pPr lvl="1"/>
            <a:r>
              <a:rPr lang="es-CR" dirty="0" smtClean="0"/>
              <a:t>Coca Cola</a:t>
            </a:r>
            <a:r>
              <a:rPr lang="es-CR" i="1" dirty="0" smtClean="0"/>
              <a:t>, refreshing</a:t>
            </a:r>
          </a:p>
          <a:p>
            <a:pPr lvl="1"/>
            <a:r>
              <a:rPr lang="es-CR" dirty="0" smtClean="0"/>
              <a:t>Volvo, </a:t>
            </a:r>
            <a:r>
              <a:rPr lang="es-CR" i="1" dirty="0" smtClean="0"/>
              <a:t>safety</a:t>
            </a:r>
          </a:p>
          <a:p>
            <a:pPr lvl="1"/>
            <a:r>
              <a:rPr lang="es-CR" dirty="0" smtClean="0"/>
              <a:t>Crest, cavity protection</a:t>
            </a:r>
          </a:p>
          <a:p>
            <a:pPr lvl="1"/>
            <a:r>
              <a:rPr lang="es-CR" dirty="0" smtClean="0"/>
              <a:t>BMW, </a:t>
            </a:r>
            <a:r>
              <a:rPr lang="es-CR" i="1" dirty="0" smtClean="0"/>
              <a:t>performance driving</a:t>
            </a:r>
          </a:p>
          <a:p>
            <a:pPr lvl="1"/>
            <a:r>
              <a:rPr lang="es-CR" dirty="0" smtClean="0"/>
              <a:t>Walmart,?</a:t>
            </a:r>
          </a:p>
          <a:p>
            <a:pPr lvl="1"/>
            <a:r>
              <a:rPr lang="es-CR" dirty="0" smtClean="0"/>
              <a:t>Apple,?</a:t>
            </a:r>
          </a:p>
          <a:p>
            <a:pPr lvl="1"/>
            <a:r>
              <a:rPr lang="es-CR" dirty="0" smtClean="0"/>
              <a:t>American Airlines,?</a:t>
            </a:r>
            <a:endParaRPr lang="es-CR" dirty="0"/>
          </a:p>
        </p:txBody>
      </p:sp>
    </p:spTree>
    <p:extLst>
      <p:ext uri="{BB962C8B-B14F-4D97-AF65-F5344CB8AC3E}">
        <p14:creationId xmlns:p14="http://schemas.microsoft.com/office/powerpoint/2010/main" xmlns="" val="42785716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Managerial Implications</a:t>
            </a:r>
            <a:endParaRPr lang="es-CR" dirty="0"/>
          </a:p>
        </p:txBody>
      </p:sp>
      <p:sp>
        <p:nvSpPr>
          <p:cNvPr id="3" name="Content Placeholder 2"/>
          <p:cNvSpPr>
            <a:spLocks noGrp="1"/>
          </p:cNvSpPr>
          <p:nvPr>
            <p:ph idx="1"/>
          </p:nvPr>
        </p:nvSpPr>
        <p:spPr/>
        <p:txBody>
          <a:bodyPr/>
          <a:lstStyle/>
          <a:p>
            <a:r>
              <a:rPr lang="es-CR" dirty="0" smtClean="0"/>
              <a:t>Build corporate image on the innovation and thrustworthiness dimensions when products are more risky</a:t>
            </a:r>
            <a:endParaRPr lang="es-CR" dirty="0"/>
          </a:p>
          <a:p>
            <a:r>
              <a:rPr lang="es-CR" dirty="0" smtClean="0"/>
              <a:t>Highly innovative and thrustworthed firms could turn consumer’s level of perception on high risk products into a legally or ethically good possibility</a:t>
            </a:r>
          </a:p>
        </p:txBody>
      </p:sp>
      <p:sp>
        <p:nvSpPr>
          <p:cNvPr id="4" name="Rectangle 3"/>
          <p:cNvSpPr/>
          <p:nvPr/>
        </p:nvSpPr>
        <p:spPr>
          <a:xfrm>
            <a:off x="457200" y="5926108"/>
            <a:ext cx="7547325" cy="400110"/>
          </a:xfrm>
          <a:prstGeom prst="rect">
            <a:avLst/>
          </a:prstGeom>
          <a:noFill/>
          <a:ln>
            <a:noFill/>
          </a:ln>
        </p:spPr>
        <p:txBody>
          <a:bodyPr wrap="square">
            <a:spAutoFit/>
          </a:bodyPr>
          <a:lstStyle/>
          <a:p>
            <a:r>
              <a:rPr lang="es-CR" sz="1000" b="1" dirty="0" smtClean="0"/>
              <a:t>Z </a:t>
            </a:r>
            <a:r>
              <a:rPr lang="es-CR" sz="1000" b="1" dirty="0"/>
              <a:t>Gürhan-Canli, R </a:t>
            </a:r>
            <a:r>
              <a:rPr lang="es-CR" sz="1000" b="1" dirty="0" smtClean="0"/>
              <a:t>Batra. 2004. When corporate image affects product evaluations: the moderating role of perceived risk. Journal </a:t>
            </a:r>
            <a:r>
              <a:rPr lang="es-CR" sz="1000" b="1" dirty="0"/>
              <a:t>of Marketing </a:t>
            </a:r>
            <a:r>
              <a:rPr lang="es-CR" sz="1000" b="1" dirty="0" smtClean="0"/>
              <a:t>Research. 41(2): 197-205.</a:t>
            </a:r>
            <a:endParaRPr lang="es-CR" sz="1000" b="1" dirty="0"/>
          </a:p>
        </p:txBody>
      </p:sp>
    </p:spTree>
    <p:extLst>
      <p:ext uri="{BB962C8B-B14F-4D97-AF65-F5344CB8AC3E}">
        <p14:creationId xmlns:p14="http://schemas.microsoft.com/office/powerpoint/2010/main" xmlns="" val="10466092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 (CI)</a:t>
            </a:r>
            <a:endParaRPr lang="es-CR" dirty="0"/>
          </a:p>
        </p:txBody>
      </p:sp>
      <p:sp>
        <p:nvSpPr>
          <p:cNvPr id="3" name="Content Placeholder 2"/>
          <p:cNvSpPr>
            <a:spLocks noGrp="1"/>
          </p:cNvSpPr>
          <p:nvPr>
            <p:ph idx="1"/>
          </p:nvPr>
        </p:nvSpPr>
        <p:spPr/>
        <p:txBody>
          <a:bodyPr/>
          <a:lstStyle/>
          <a:p>
            <a:r>
              <a:rPr lang="es-CR" dirty="0"/>
              <a:t>R</a:t>
            </a:r>
            <a:r>
              <a:rPr lang="es-CR" dirty="0" smtClean="0"/>
              <a:t>epresents </a:t>
            </a:r>
            <a:r>
              <a:rPr lang="es-CR" dirty="0"/>
              <a:t>the impressions and associations, the beliefs and attitudes that are held in consumer memory with regard to the </a:t>
            </a:r>
            <a:r>
              <a:rPr lang="es-CR" dirty="0" smtClean="0"/>
              <a:t>company</a:t>
            </a:r>
          </a:p>
          <a:p>
            <a:r>
              <a:rPr lang="es-CR" dirty="0" smtClean="0"/>
              <a:t>A firm’s image can have a positive or negative influence on customers as they make purchase decisions</a:t>
            </a:r>
            <a:endParaRPr lang="es-CR" dirty="0"/>
          </a:p>
        </p:txBody>
      </p:sp>
      <p:sp>
        <p:nvSpPr>
          <p:cNvPr id="7" name="Rectangle 6"/>
          <p:cNvSpPr/>
          <p:nvPr/>
        </p:nvSpPr>
        <p:spPr>
          <a:xfrm>
            <a:off x="306861" y="5886194"/>
            <a:ext cx="8677316" cy="400110"/>
          </a:xfrm>
          <a:prstGeom prst="rect">
            <a:avLst/>
          </a:prstGeom>
        </p:spPr>
        <p:txBody>
          <a:bodyPr wrap="square">
            <a:spAutoFit/>
          </a:bodyPr>
          <a:lstStyle/>
          <a:p>
            <a:r>
              <a:rPr lang="es-CR" sz="1000" b="1" dirty="0" smtClean="0"/>
              <a:t>*Keller</a:t>
            </a:r>
            <a:r>
              <a:rPr lang="es-CR" sz="1000" b="1" dirty="0"/>
              <a:t>, K. L., &amp; Aaker, D. A. (1997). Managing the corporate brand: The effect of corporate marketing activity on consumer evaluations of brand extensions. Working Paper Report No. 97-106, May. Cambridge, MA: Marketing Science Institute</a:t>
            </a:r>
          </a:p>
        </p:txBody>
      </p:sp>
    </p:spTree>
    <p:extLst>
      <p:ext uri="{BB962C8B-B14F-4D97-AF65-F5344CB8AC3E}">
        <p14:creationId xmlns:p14="http://schemas.microsoft.com/office/powerpoint/2010/main" xmlns="" val="15339607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s-CR" dirty="0" smtClean="0"/>
              <a:t>Managerial Implications</a:t>
            </a:r>
            <a:endParaRPr lang="en-US" dirty="0">
              <a:latin typeface="Calibri" charset="0"/>
            </a:endParaRPr>
          </a:p>
        </p:txBody>
      </p:sp>
      <p:sp>
        <p:nvSpPr>
          <p:cNvPr id="3" name="Content Placeholder 2"/>
          <p:cNvSpPr>
            <a:spLocks noGrp="1"/>
          </p:cNvSpPr>
          <p:nvPr>
            <p:ph idx="1"/>
          </p:nvPr>
        </p:nvSpPr>
        <p:spPr>
          <a:xfrm>
            <a:off x="457200" y="1600200"/>
            <a:ext cx="8229600" cy="4343400"/>
          </a:xfrm>
        </p:spPr>
        <p:txBody>
          <a:bodyPr>
            <a:normAutofit/>
          </a:bodyPr>
          <a:lstStyle/>
          <a:p>
            <a:pPr>
              <a:defRPr/>
            </a:pPr>
            <a:r>
              <a:rPr lang="es-CR" dirty="0" smtClean="0"/>
              <a:t>Brand </a:t>
            </a:r>
            <a:r>
              <a:rPr lang="es-CR" dirty="0"/>
              <a:t>extensions are increasingly recognized as a strategic asset by many companies </a:t>
            </a:r>
            <a:endParaRPr lang="en-US" dirty="0" smtClean="0">
              <a:ea typeface="+mn-ea"/>
            </a:endParaRPr>
          </a:p>
          <a:p>
            <a:pPr>
              <a:defRPr/>
            </a:pPr>
            <a:r>
              <a:rPr lang="en-US" dirty="0" smtClean="0">
                <a:ea typeface="+mn-ea"/>
              </a:rPr>
              <a:t>Green product/process innovation are positively associated with corporate competitive advantage</a:t>
            </a:r>
          </a:p>
          <a:p>
            <a:pPr>
              <a:defRPr/>
            </a:pPr>
            <a:r>
              <a:rPr lang="en-US" dirty="0" smtClean="0"/>
              <a:t>Sometimes “it may pay to wait” (innovate late movers)</a:t>
            </a:r>
            <a:endParaRPr lang="en-US" dirty="0" smtClean="0">
              <a:ea typeface="+mn-ea"/>
            </a:endParaRPr>
          </a:p>
        </p:txBody>
      </p:sp>
    </p:spTree>
    <p:extLst>
      <p:ext uri="{BB962C8B-B14F-4D97-AF65-F5344CB8AC3E}">
        <p14:creationId xmlns:p14="http://schemas.microsoft.com/office/powerpoint/2010/main" xmlns="" val="30986782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s-CR" dirty="0">
              <a:latin typeface="Calibri" charset="0"/>
            </a:endParaRPr>
          </a:p>
        </p:txBody>
      </p:sp>
      <p:sp>
        <p:nvSpPr>
          <p:cNvPr id="55299" name="Content Placeholder 2"/>
          <p:cNvSpPr>
            <a:spLocks noGrp="1"/>
          </p:cNvSpPr>
          <p:nvPr>
            <p:ph idx="1"/>
          </p:nvPr>
        </p:nvSpPr>
        <p:spPr>
          <a:xfrm>
            <a:off x="457200" y="1311575"/>
            <a:ext cx="8229600" cy="4525963"/>
          </a:xfrm>
        </p:spPr>
        <p:txBody>
          <a:bodyPr>
            <a:normAutofit fontScale="92500" lnSpcReduction="20000"/>
          </a:bodyPr>
          <a:lstStyle/>
          <a:p>
            <a:pPr>
              <a:buFont typeface="Arial" charset="0"/>
              <a:buNone/>
            </a:pPr>
            <a:endParaRPr lang="en-US" dirty="0">
              <a:latin typeface="Calibri" charset="0"/>
            </a:endParaRPr>
          </a:p>
          <a:p>
            <a:pPr algn="ctr">
              <a:buFont typeface="Arial" charset="0"/>
              <a:buNone/>
            </a:pPr>
            <a:r>
              <a:rPr lang="en-US" sz="4500" dirty="0" smtClean="0">
                <a:latin typeface="Calibri" charset="0"/>
              </a:rPr>
              <a:t>Thank </a:t>
            </a:r>
            <a:r>
              <a:rPr lang="en-US" sz="4500" dirty="0">
                <a:latin typeface="Calibri" charset="0"/>
              </a:rPr>
              <a:t>you</a:t>
            </a:r>
            <a:r>
              <a:rPr lang="en-US" sz="4500" dirty="0" smtClean="0">
                <a:latin typeface="Calibri" charset="0"/>
              </a:rPr>
              <a:t>!</a:t>
            </a:r>
          </a:p>
          <a:p>
            <a:pPr algn="ctr">
              <a:buFont typeface="Arial" charset="0"/>
              <a:buNone/>
            </a:pPr>
            <a:endParaRPr lang="en-US" sz="4500" dirty="0" smtClean="0">
              <a:latin typeface="Calibri" charset="0"/>
            </a:endParaRPr>
          </a:p>
          <a:p>
            <a:pPr algn="ctr">
              <a:buFont typeface="Arial" charset="0"/>
              <a:buNone/>
            </a:pPr>
            <a:endParaRPr lang="en-US" sz="4500" dirty="0" smtClean="0">
              <a:latin typeface="Calibri" charset="0"/>
            </a:endParaRPr>
          </a:p>
          <a:p>
            <a:pPr algn="ctr">
              <a:buFont typeface="Arial" charset="0"/>
              <a:buNone/>
            </a:pPr>
            <a:endParaRPr lang="en-US" sz="4500" dirty="0">
              <a:latin typeface="Calibri" charset="0"/>
            </a:endParaRPr>
          </a:p>
          <a:p>
            <a:pPr algn="ctr">
              <a:buFont typeface="Arial" charset="0"/>
              <a:buNone/>
            </a:pPr>
            <a:r>
              <a:rPr lang="en-US" sz="4500" dirty="0" smtClean="0">
                <a:latin typeface="Calibri" charset="0"/>
              </a:rPr>
              <a:t>Henry Quesada</a:t>
            </a:r>
          </a:p>
          <a:p>
            <a:pPr algn="ctr">
              <a:buFont typeface="Arial" charset="0"/>
              <a:buNone/>
            </a:pPr>
            <a:r>
              <a:rPr lang="en-US" sz="4500" dirty="0" smtClean="0">
                <a:latin typeface="Calibri" charset="0"/>
                <a:hlinkClick r:id="rId2"/>
              </a:rPr>
              <a:t>quesada@vt.edu</a:t>
            </a:r>
            <a:r>
              <a:rPr lang="en-US" sz="4500" dirty="0" smtClean="0">
                <a:latin typeface="Calibri" charset="0"/>
              </a:rPr>
              <a:t> </a:t>
            </a:r>
            <a:endParaRPr lang="en-US" sz="4500" dirty="0">
              <a:latin typeface="Calibri" charset="0"/>
            </a:endParaRPr>
          </a:p>
        </p:txBody>
      </p:sp>
      <p:pic>
        <p:nvPicPr>
          <p:cNvPr id="4" name="Picture 3" descr="henry.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961472" y="2423262"/>
            <a:ext cx="1291711" cy="1929593"/>
          </a:xfrm>
          <a:prstGeom prst="rect">
            <a:avLst/>
          </a:prstGeom>
        </p:spPr>
      </p:pic>
    </p:spTree>
    <p:extLst>
      <p:ext uri="{BB962C8B-B14F-4D97-AF65-F5344CB8AC3E}">
        <p14:creationId xmlns:p14="http://schemas.microsoft.com/office/powerpoint/2010/main" xmlns="" val="25111733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pic>
        <p:nvPicPr>
          <p:cNvPr id="6" name="Picture 5"/>
          <p:cNvPicPr>
            <a:picLocks noChangeAspect="1"/>
          </p:cNvPicPr>
          <p:nvPr/>
        </p:nvPicPr>
        <p:blipFill>
          <a:blip r:embed="rId2"/>
          <a:stretch>
            <a:fillRect/>
          </a:stretch>
        </p:blipFill>
        <p:spPr>
          <a:xfrm>
            <a:off x="931431" y="1316901"/>
            <a:ext cx="7373754" cy="4825281"/>
          </a:xfrm>
          <a:prstGeom prst="rect">
            <a:avLst/>
          </a:prstGeom>
        </p:spPr>
      </p:pic>
      <p:sp>
        <p:nvSpPr>
          <p:cNvPr id="7" name="Rectangle 6"/>
          <p:cNvSpPr/>
          <p:nvPr/>
        </p:nvSpPr>
        <p:spPr>
          <a:xfrm>
            <a:off x="457200" y="6089055"/>
            <a:ext cx="8394431" cy="246221"/>
          </a:xfrm>
          <a:prstGeom prst="rect">
            <a:avLst/>
          </a:prstGeom>
        </p:spPr>
        <p:txBody>
          <a:bodyPr wrap="square">
            <a:spAutoFit/>
          </a:bodyPr>
          <a:lstStyle/>
          <a:p>
            <a:r>
              <a:rPr lang="es-CR" sz="1000" b="1" dirty="0" smtClean="0">
                <a:hlinkClick r:id="rId3"/>
              </a:rPr>
              <a:t>http://plusblog.jp/8357/</a:t>
            </a:r>
            <a:r>
              <a:rPr lang="es-CR" sz="1000" b="1" dirty="0" smtClean="0"/>
              <a:t> </a:t>
            </a:r>
            <a:endParaRPr lang="es-CR" sz="1000" b="1" dirty="0"/>
          </a:p>
        </p:txBody>
      </p:sp>
    </p:spTree>
    <p:extLst>
      <p:ext uri="{BB962C8B-B14F-4D97-AF65-F5344CB8AC3E}">
        <p14:creationId xmlns:p14="http://schemas.microsoft.com/office/powerpoint/2010/main" xmlns="" val="995902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sp>
        <p:nvSpPr>
          <p:cNvPr id="3" name="Content Placeholder 2"/>
          <p:cNvSpPr>
            <a:spLocks noGrp="1"/>
          </p:cNvSpPr>
          <p:nvPr>
            <p:ph idx="1"/>
          </p:nvPr>
        </p:nvSpPr>
        <p:spPr/>
        <p:txBody>
          <a:bodyPr/>
          <a:lstStyle/>
          <a:p>
            <a:r>
              <a:rPr lang="es-CR" dirty="0" smtClean="0"/>
              <a:t>Studied in the last 50 years</a:t>
            </a:r>
          </a:p>
          <a:p>
            <a:r>
              <a:rPr lang="es-CR" dirty="0" smtClean="0"/>
              <a:t>More than $9 billion/year in US</a:t>
            </a:r>
          </a:p>
          <a:p>
            <a:r>
              <a:rPr lang="es-CR" dirty="0" smtClean="0"/>
              <a:t>40-60% of US companies use corporate image advertizing</a:t>
            </a:r>
          </a:p>
          <a:p>
            <a:r>
              <a:rPr lang="es-CR" dirty="0" smtClean="0"/>
              <a:t>Corporate image impact on product evaluations by consumers</a:t>
            </a:r>
          </a:p>
          <a:p>
            <a:r>
              <a:rPr lang="es-CR" dirty="0" smtClean="0"/>
              <a:t>Higher the product/service risk, consumers tend to search for more information</a:t>
            </a:r>
            <a:endParaRPr lang="es-CR" dirty="0"/>
          </a:p>
        </p:txBody>
      </p:sp>
      <p:sp>
        <p:nvSpPr>
          <p:cNvPr id="4" name="Rectangle 3"/>
          <p:cNvSpPr/>
          <p:nvPr/>
        </p:nvSpPr>
        <p:spPr>
          <a:xfrm>
            <a:off x="392445" y="5908563"/>
            <a:ext cx="8600255" cy="400110"/>
          </a:xfrm>
          <a:prstGeom prst="rect">
            <a:avLst/>
          </a:prstGeom>
          <a:noFill/>
          <a:ln>
            <a:noFill/>
          </a:ln>
        </p:spPr>
        <p:txBody>
          <a:bodyPr wrap="square">
            <a:spAutoFit/>
          </a:bodyPr>
          <a:lstStyle/>
          <a:p>
            <a:r>
              <a:rPr lang="es-CR" sz="1000" b="1" dirty="0" smtClean="0"/>
              <a:t>Z </a:t>
            </a:r>
            <a:r>
              <a:rPr lang="es-CR" sz="1000" b="1" dirty="0"/>
              <a:t>Gürhan-Canli, R </a:t>
            </a:r>
            <a:r>
              <a:rPr lang="es-CR" sz="1000" b="1" dirty="0" smtClean="0"/>
              <a:t>Batra. 2004. When corporate image affects product evaluations: the moderating role of perceived risk. Journal </a:t>
            </a:r>
            <a:r>
              <a:rPr lang="es-CR" sz="1000" b="1" dirty="0"/>
              <a:t>of Marketing </a:t>
            </a:r>
            <a:r>
              <a:rPr lang="es-CR" sz="1000" b="1" dirty="0" smtClean="0"/>
              <a:t>Research. 41(2): 197-205.</a:t>
            </a:r>
            <a:endParaRPr lang="es-CR" sz="1000" b="1" dirty="0"/>
          </a:p>
        </p:txBody>
      </p:sp>
    </p:spTree>
    <p:extLst>
      <p:ext uri="{BB962C8B-B14F-4D97-AF65-F5344CB8AC3E}">
        <p14:creationId xmlns:p14="http://schemas.microsoft.com/office/powerpoint/2010/main" xmlns="" val="26238339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sp>
        <p:nvSpPr>
          <p:cNvPr id="3" name="Content Placeholder 2"/>
          <p:cNvSpPr>
            <a:spLocks noGrp="1"/>
          </p:cNvSpPr>
          <p:nvPr>
            <p:ph idx="1"/>
          </p:nvPr>
        </p:nvSpPr>
        <p:spPr/>
        <p:txBody>
          <a:bodyPr/>
          <a:lstStyle/>
          <a:p>
            <a:r>
              <a:rPr lang="es-CR" dirty="0" smtClean="0"/>
              <a:t>Advertising Expenses</a:t>
            </a:r>
            <a:endParaRPr lang="es-CR" dirty="0"/>
          </a:p>
        </p:txBody>
      </p:sp>
      <p:pic>
        <p:nvPicPr>
          <p:cNvPr id="4" name="Picture 3"/>
          <p:cNvPicPr>
            <a:picLocks noChangeAspect="1"/>
          </p:cNvPicPr>
          <p:nvPr/>
        </p:nvPicPr>
        <p:blipFill>
          <a:blip r:embed="rId2"/>
          <a:stretch>
            <a:fillRect/>
          </a:stretch>
        </p:blipFill>
        <p:spPr>
          <a:xfrm>
            <a:off x="842738" y="2326845"/>
            <a:ext cx="6788808" cy="3566145"/>
          </a:xfrm>
          <a:prstGeom prst="rect">
            <a:avLst/>
          </a:prstGeom>
        </p:spPr>
      </p:pic>
      <p:sp>
        <p:nvSpPr>
          <p:cNvPr id="6" name="Rectangle 5"/>
          <p:cNvSpPr/>
          <p:nvPr/>
        </p:nvSpPr>
        <p:spPr>
          <a:xfrm>
            <a:off x="457200" y="6056198"/>
            <a:ext cx="7827742" cy="246221"/>
          </a:xfrm>
          <a:prstGeom prst="rect">
            <a:avLst/>
          </a:prstGeom>
        </p:spPr>
        <p:txBody>
          <a:bodyPr wrap="square">
            <a:spAutoFit/>
          </a:bodyPr>
          <a:lstStyle/>
          <a:p>
            <a:r>
              <a:rPr lang="es-CR" sz="1000" b="1" dirty="0"/>
              <a:t>http://www.asymco.com/2013/04/02/the-cost-of-selling-galaxies-updated/</a:t>
            </a:r>
          </a:p>
        </p:txBody>
      </p:sp>
    </p:spTree>
    <p:extLst>
      <p:ext uri="{BB962C8B-B14F-4D97-AF65-F5344CB8AC3E}">
        <p14:creationId xmlns:p14="http://schemas.microsoft.com/office/powerpoint/2010/main" xmlns="" val="2527799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sp>
        <p:nvSpPr>
          <p:cNvPr id="3" name="Content Placeholder 2"/>
          <p:cNvSpPr>
            <a:spLocks noGrp="1"/>
          </p:cNvSpPr>
          <p:nvPr>
            <p:ph idx="1"/>
          </p:nvPr>
        </p:nvSpPr>
        <p:spPr/>
        <p:txBody>
          <a:bodyPr/>
          <a:lstStyle/>
          <a:p>
            <a:r>
              <a:rPr lang="es-CR" dirty="0" smtClean="0"/>
              <a:t>How much to spend in a logo?</a:t>
            </a:r>
            <a:endParaRPr lang="es-CR" dirty="0"/>
          </a:p>
        </p:txBody>
      </p:sp>
      <p:pic>
        <p:nvPicPr>
          <p:cNvPr id="4" name="Picture 3"/>
          <p:cNvPicPr>
            <a:picLocks noChangeAspect="1"/>
          </p:cNvPicPr>
          <p:nvPr/>
        </p:nvPicPr>
        <p:blipFill>
          <a:blip r:embed="rId2"/>
          <a:stretch>
            <a:fillRect/>
          </a:stretch>
        </p:blipFill>
        <p:spPr>
          <a:xfrm>
            <a:off x="543467" y="2444934"/>
            <a:ext cx="2079703" cy="1390430"/>
          </a:xfrm>
          <a:prstGeom prst="rect">
            <a:avLst/>
          </a:prstGeom>
        </p:spPr>
      </p:pic>
      <p:pic>
        <p:nvPicPr>
          <p:cNvPr id="5" name="Picture 4"/>
          <p:cNvPicPr>
            <a:picLocks noChangeAspect="1"/>
          </p:cNvPicPr>
          <p:nvPr/>
        </p:nvPicPr>
        <p:blipFill>
          <a:blip r:embed="rId3"/>
          <a:stretch>
            <a:fillRect/>
          </a:stretch>
        </p:blipFill>
        <p:spPr>
          <a:xfrm>
            <a:off x="2784561" y="2444934"/>
            <a:ext cx="3019645" cy="1137759"/>
          </a:xfrm>
          <a:prstGeom prst="rect">
            <a:avLst/>
          </a:prstGeom>
        </p:spPr>
      </p:pic>
      <p:pic>
        <p:nvPicPr>
          <p:cNvPr id="6" name="Picture 5"/>
          <p:cNvPicPr>
            <a:picLocks noChangeAspect="1"/>
          </p:cNvPicPr>
          <p:nvPr/>
        </p:nvPicPr>
        <p:blipFill>
          <a:blip r:embed="rId4"/>
          <a:stretch>
            <a:fillRect/>
          </a:stretch>
        </p:blipFill>
        <p:spPr>
          <a:xfrm>
            <a:off x="5561448" y="2444934"/>
            <a:ext cx="3483144" cy="1322414"/>
          </a:xfrm>
          <a:prstGeom prst="rect">
            <a:avLst/>
          </a:prstGeom>
        </p:spPr>
      </p:pic>
      <p:pic>
        <p:nvPicPr>
          <p:cNvPr id="7" name="Picture 6"/>
          <p:cNvPicPr>
            <a:picLocks noChangeAspect="1"/>
          </p:cNvPicPr>
          <p:nvPr/>
        </p:nvPicPr>
        <p:blipFill>
          <a:blip r:embed="rId5"/>
          <a:stretch>
            <a:fillRect/>
          </a:stretch>
        </p:blipFill>
        <p:spPr>
          <a:xfrm>
            <a:off x="543467" y="4357323"/>
            <a:ext cx="1674421" cy="948648"/>
          </a:xfrm>
          <a:prstGeom prst="rect">
            <a:avLst/>
          </a:prstGeom>
        </p:spPr>
      </p:pic>
      <p:pic>
        <p:nvPicPr>
          <p:cNvPr id="8" name="Picture 7"/>
          <p:cNvPicPr>
            <a:picLocks noChangeAspect="1"/>
          </p:cNvPicPr>
          <p:nvPr/>
        </p:nvPicPr>
        <p:blipFill>
          <a:blip r:embed="rId6"/>
          <a:stretch>
            <a:fillRect/>
          </a:stretch>
        </p:blipFill>
        <p:spPr>
          <a:xfrm>
            <a:off x="3042815" y="4024962"/>
            <a:ext cx="2518633" cy="1250224"/>
          </a:xfrm>
          <a:prstGeom prst="rect">
            <a:avLst/>
          </a:prstGeom>
        </p:spPr>
      </p:pic>
      <p:pic>
        <p:nvPicPr>
          <p:cNvPr id="9" name="Picture 8"/>
          <p:cNvPicPr>
            <a:picLocks noChangeAspect="1"/>
          </p:cNvPicPr>
          <p:nvPr/>
        </p:nvPicPr>
        <p:blipFill>
          <a:blip r:embed="rId7"/>
          <a:stretch>
            <a:fillRect/>
          </a:stretch>
        </p:blipFill>
        <p:spPr>
          <a:xfrm>
            <a:off x="6610313" y="4352390"/>
            <a:ext cx="2348408" cy="1174204"/>
          </a:xfrm>
          <a:prstGeom prst="rect">
            <a:avLst/>
          </a:prstGeom>
        </p:spPr>
      </p:pic>
      <p:pic>
        <p:nvPicPr>
          <p:cNvPr id="10" name="Picture 9"/>
          <p:cNvPicPr>
            <a:picLocks noChangeAspect="1"/>
          </p:cNvPicPr>
          <p:nvPr/>
        </p:nvPicPr>
        <p:blipFill>
          <a:blip r:embed="rId8"/>
          <a:stretch>
            <a:fillRect/>
          </a:stretch>
        </p:blipFill>
        <p:spPr>
          <a:xfrm>
            <a:off x="437673" y="5861859"/>
            <a:ext cx="2712355" cy="951623"/>
          </a:xfrm>
          <a:prstGeom prst="rect">
            <a:avLst/>
          </a:prstGeom>
        </p:spPr>
      </p:pic>
      <p:pic>
        <p:nvPicPr>
          <p:cNvPr id="11" name="Picture 10"/>
          <p:cNvPicPr>
            <a:picLocks noChangeAspect="1"/>
          </p:cNvPicPr>
          <p:nvPr/>
        </p:nvPicPr>
        <p:blipFill>
          <a:blip r:embed="rId9"/>
          <a:stretch>
            <a:fillRect/>
          </a:stretch>
        </p:blipFill>
        <p:spPr>
          <a:xfrm>
            <a:off x="3150028" y="5880344"/>
            <a:ext cx="2525466" cy="933138"/>
          </a:xfrm>
          <a:prstGeom prst="rect">
            <a:avLst/>
          </a:prstGeom>
        </p:spPr>
      </p:pic>
      <p:pic>
        <p:nvPicPr>
          <p:cNvPr id="12" name="Picture 11"/>
          <p:cNvPicPr>
            <a:picLocks noChangeAspect="1"/>
          </p:cNvPicPr>
          <p:nvPr/>
        </p:nvPicPr>
        <p:blipFill>
          <a:blip r:embed="rId10"/>
          <a:stretch>
            <a:fillRect/>
          </a:stretch>
        </p:blipFill>
        <p:spPr>
          <a:xfrm>
            <a:off x="6255250" y="5880344"/>
            <a:ext cx="2063250" cy="664436"/>
          </a:xfrm>
          <a:prstGeom prst="rect">
            <a:avLst/>
          </a:prstGeom>
        </p:spPr>
      </p:pic>
      <p:sp>
        <p:nvSpPr>
          <p:cNvPr id="13" name="TextBox 12"/>
          <p:cNvSpPr txBox="1"/>
          <p:nvPr/>
        </p:nvSpPr>
        <p:spPr>
          <a:xfrm>
            <a:off x="1468604" y="2260268"/>
            <a:ext cx="418654" cy="369332"/>
          </a:xfrm>
          <a:prstGeom prst="rect">
            <a:avLst/>
          </a:prstGeom>
          <a:solidFill>
            <a:srgbClr val="FF0000"/>
          </a:solidFill>
        </p:spPr>
        <p:txBody>
          <a:bodyPr wrap="none" rtlCol="0">
            <a:spAutoFit/>
          </a:bodyPr>
          <a:lstStyle/>
          <a:p>
            <a:r>
              <a:rPr lang="es-CR" dirty="0" smtClean="0">
                <a:solidFill>
                  <a:schemeClr val="bg1"/>
                </a:solidFill>
              </a:rPr>
              <a:t>$0</a:t>
            </a:r>
            <a:endParaRPr lang="es-CR" dirty="0">
              <a:solidFill>
                <a:schemeClr val="bg1"/>
              </a:solidFill>
            </a:endParaRPr>
          </a:p>
        </p:txBody>
      </p:sp>
      <p:sp>
        <p:nvSpPr>
          <p:cNvPr id="14" name="TextBox 13"/>
          <p:cNvSpPr txBox="1"/>
          <p:nvPr/>
        </p:nvSpPr>
        <p:spPr>
          <a:xfrm>
            <a:off x="4042391" y="2228002"/>
            <a:ext cx="418654" cy="369332"/>
          </a:xfrm>
          <a:prstGeom prst="rect">
            <a:avLst/>
          </a:prstGeom>
          <a:solidFill>
            <a:srgbClr val="FF0000"/>
          </a:solidFill>
        </p:spPr>
        <p:txBody>
          <a:bodyPr wrap="none" rtlCol="0">
            <a:spAutoFit/>
          </a:bodyPr>
          <a:lstStyle/>
          <a:p>
            <a:r>
              <a:rPr lang="es-CR" dirty="0" smtClean="0">
                <a:solidFill>
                  <a:schemeClr val="bg1"/>
                </a:solidFill>
              </a:rPr>
              <a:t>$0</a:t>
            </a:r>
            <a:endParaRPr lang="es-CR" dirty="0">
              <a:solidFill>
                <a:schemeClr val="bg1"/>
              </a:solidFill>
            </a:endParaRPr>
          </a:p>
        </p:txBody>
      </p:sp>
      <p:sp>
        <p:nvSpPr>
          <p:cNvPr id="15" name="TextBox 14"/>
          <p:cNvSpPr txBox="1"/>
          <p:nvPr/>
        </p:nvSpPr>
        <p:spPr>
          <a:xfrm>
            <a:off x="7365863" y="2260268"/>
            <a:ext cx="418654" cy="369332"/>
          </a:xfrm>
          <a:prstGeom prst="rect">
            <a:avLst/>
          </a:prstGeom>
          <a:solidFill>
            <a:srgbClr val="FF0000"/>
          </a:solidFill>
        </p:spPr>
        <p:txBody>
          <a:bodyPr wrap="none" rtlCol="0">
            <a:spAutoFit/>
          </a:bodyPr>
          <a:lstStyle/>
          <a:p>
            <a:r>
              <a:rPr lang="es-CR" dirty="0" smtClean="0">
                <a:solidFill>
                  <a:schemeClr val="bg1"/>
                </a:solidFill>
              </a:rPr>
              <a:t>$0</a:t>
            </a:r>
            <a:endParaRPr lang="es-CR" dirty="0">
              <a:solidFill>
                <a:schemeClr val="bg1"/>
              </a:solidFill>
            </a:endParaRPr>
          </a:p>
        </p:txBody>
      </p:sp>
      <p:sp>
        <p:nvSpPr>
          <p:cNvPr id="16" name="TextBox 15"/>
          <p:cNvSpPr txBox="1"/>
          <p:nvPr/>
        </p:nvSpPr>
        <p:spPr>
          <a:xfrm>
            <a:off x="1468604" y="3991009"/>
            <a:ext cx="535648" cy="369332"/>
          </a:xfrm>
          <a:prstGeom prst="rect">
            <a:avLst/>
          </a:prstGeom>
          <a:solidFill>
            <a:srgbClr val="FF0000"/>
          </a:solidFill>
        </p:spPr>
        <p:txBody>
          <a:bodyPr wrap="none" rtlCol="0">
            <a:spAutoFit/>
          </a:bodyPr>
          <a:lstStyle/>
          <a:p>
            <a:r>
              <a:rPr lang="es-CR" dirty="0" smtClean="0">
                <a:solidFill>
                  <a:schemeClr val="bg1"/>
                </a:solidFill>
              </a:rPr>
              <a:t>$15</a:t>
            </a:r>
            <a:endParaRPr lang="es-CR" dirty="0">
              <a:solidFill>
                <a:schemeClr val="bg1"/>
              </a:solidFill>
            </a:endParaRPr>
          </a:p>
        </p:txBody>
      </p:sp>
      <p:sp>
        <p:nvSpPr>
          <p:cNvPr id="17" name="TextBox 16"/>
          <p:cNvSpPr txBox="1"/>
          <p:nvPr/>
        </p:nvSpPr>
        <p:spPr>
          <a:xfrm>
            <a:off x="3925397" y="3983058"/>
            <a:ext cx="535648" cy="369332"/>
          </a:xfrm>
          <a:prstGeom prst="rect">
            <a:avLst/>
          </a:prstGeom>
          <a:solidFill>
            <a:srgbClr val="FF0000"/>
          </a:solidFill>
        </p:spPr>
        <p:txBody>
          <a:bodyPr wrap="none" rtlCol="0">
            <a:spAutoFit/>
          </a:bodyPr>
          <a:lstStyle/>
          <a:p>
            <a:r>
              <a:rPr lang="es-CR" dirty="0" smtClean="0">
                <a:solidFill>
                  <a:schemeClr val="bg1"/>
                </a:solidFill>
              </a:rPr>
              <a:t>$35</a:t>
            </a:r>
            <a:endParaRPr lang="es-CR" dirty="0">
              <a:solidFill>
                <a:schemeClr val="bg1"/>
              </a:solidFill>
            </a:endParaRPr>
          </a:p>
        </p:txBody>
      </p:sp>
      <p:sp>
        <p:nvSpPr>
          <p:cNvPr id="18" name="TextBox 17"/>
          <p:cNvSpPr txBox="1"/>
          <p:nvPr/>
        </p:nvSpPr>
        <p:spPr>
          <a:xfrm>
            <a:off x="7248869" y="3941802"/>
            <a:ext cx="944226" cy="369332"/>
          </a:xfrm>
          <a:prstGeom prst="rect">
            <a:avLst/>
          </a:prstGeom>
          <a:solidFill>
            <a:srgbClr val="FF0000"/>
          </a:solidFill>
        </p:spPr>
        <p:txBody>
          <a:bodyPr wrap="none" rtlCol="0">
            <a:spAutoFit/>
          </a:bodyPr>
          <a:lstStyle/>
          <a:p>
            <a:r>
              <a:rPr lang="es-CR" dirty="0" smtClean="0">
                <a:solidFill>
                  <a:schemeClr val="bg1"/>
                </a:solidFill>
              </a:rPr>
              <a:t>$33,000</a:t>
            </a:r>
            <a:endParaRPr lang="es-CR" dirty="0">
              <a:solidFill>
                <a:schemeClr val="bg1"/>
              </a:solidFill>
            </a:endParaRPr>
          </a:p>
        </p:txBody>
      </p:sp>
      <p:sp>
        <p:nvSpPr>
          <p:cNvPr id="19" name="TextBox 18"/>
          <p:cNvSpPr txBox="1"/>
          <p:nvPr/>
        </p:nvSpPr>
        <p:spPr>
          <a:xfrm>
            <a:off x="996491" y="5558839"/>
            <a:ext cx="1110137" cy="369332"/>
          </a:xfrm>
          <a:prstGeom prst="rect">
            <a:avLst/>
          </a:prstGeom>
          <a:solidFill>
            <a:srgbClr val="FF0000"/>
          </a:solidFill>
        </p:spPr>
        <p:txBody>
          <a:bodyPr wrap="none" rtlCol="0">
            <a:spAutoFit/>
          </a:bodyPr>
          <a:lstStyle/>
          <a:p>
            <a:r>
              <a:rPr lang="es-CR" dirty="0" smtClean="0">
                <a:solidFill>
                  <a:schemeClr val="bg1"/>
                </a:solidFill>
              </a:rPr>
              <a:t>$1 million</a:t>
            </a:r>
            <a:endParaRPr lang="es-CR" dirty="0">
              <a:solidFill>
                <a:schemeClr val="bg1"/>
              </a:solidFill>
            </a:endParaRPr>
          </a:p>
        </p:txBody>
      </p:sp>
      <p:sp>
        <p:nvSpPr>
          <p:cNvPr id="20" name="TextBox 19"/>
          <p:cNvSpPr txBox="1"/>
          <p:nvPr/>
        </p:nvSpPr>
        <p:spPr>
          <a:xfrm>
            <a:off x="3665235" y="5558839"/>
            <a:ext cx="1285403" cy="369332"/>
          </a:xfrm>
          <a:prstGeom prst="rect">
            <a:avLst/>
          </a:prstGeom>
          <a:solidFill>
            <a:srgbClr val="FF0000"/>
          </a:solidFill>
        </p:spPr>
        <p:txBody>
          <a:bodyPr wrap="none" rtlCol="0">
            <a:spAutoFit/>
          </a:bodyPr>
          <a:lstStyle/>
          <a:p>
            <a:r>
              <a:rPr lang="es-CR" dirty="0" smtClean="0">
                <a:solidFill>
                  <a:schemeClr val="bg1"/>
                </a:solidFill>
              </a:rPr>
              <a:t>$1.8 million</a:t>
            </a:r>
            <a:endParaRPr lang="es-CR" dirty="0">
              <a:solidFill>
                <a:schemeClr val="bg1"/>
              </a:solidFill>
            </a:endParaRPr>
          </a:p>
        </p:txBody>
      </p:sp>
      <p:sp>
        <p:nvSpPr>
          <p:cNvPr id="21" name="TextBox 20"/>
          <p:cNvSpPr txBox="1"/>
          <p:nvPr/>
        </p:nvSpPr>
        <p:spPr>
          <a:xfrm>
            <a:off x="7040776" y="5558839"/>
            <a:ext cx="1344126" cy="369332"/>
          </a:xfrm>
          <a:prstGeom prst="rect">
            <a:avLst/>
          </a:prstGeom>
          <a:solidFill>
            <a:srgbClr val="FF0000"/>
          </a:solidFill>
        </p:spPr>
        <p:txBody>
          <a:bodyPr wrap="none" rtlCol="0">
            <a:spAutoFit/>
          </a:bodyPr>
          <a:lstStyle/>
          <a:p>
            <a:r>
              <a:rPr lang="es-CR" dirty="0" smtClean="0">
                <a:solidFill>
                  <a:schemeClr val="bg1"/>
                </a:solidFill>
              </a:rPr>
              <a:t>$100 million</a:t>
            </a:r>
            <a:endParaRPr lang="es-CR" dirty="0">
              <a:solidFill>
                <a:schemeClr val="bg1"/>
              </a:solidFill>
            </a:endParaRPr>
          </a:p>
        </p:txBody>
      </p:sp>
    </p:spTree>
    <p:extLst>
      <p:ext uri="{BB962C8B-B14F-4D97-AF65-F5344CB8AC3E}">
        <p14:creationId xmlns:p14="http://schemas.microsoft.com/office/powerpoint/2010/main" xmlns="" val="375708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R" dirty="0" smtClean="0"/>
              <a:t>Corporate Image</a:t>
            </a:r>
            <a:endParaRPr lang="es-CR" dirty="0"/>
          </a:p>
        </p:txBody>
      </p:sp>
      <p:sp>
        <p:nvSpPr>
          <p:cNvPr id="3" name="Content Placeholder 2"/>
          <p:cNvSpPr>
            <a:spLocks noGrp="1"/>
          </p:cNvSpPr>
          <p:nvPr>
            <p:ph idx="1"/>
          </p:nvPr>
        </p:nvSpPr>
        <p:spPr/>
        <p:txBody>
          <a:bodyPr/>
          <a:lstStyle/>
          <a:p>
            <a:r>
              <a:rPr lang="es-CR" dirty="0" smtClean="0"/>
              <a:t>Components of CI</a:t>
            </a:r>
            <a:endParaRPr lang="es-CR" dirty="0"/>
          </a:p>
        </p:txBody>
      </p:sp>
      <p:pic>
        <p:nvPicPr>
          <p:cNvPr id="5" name="Picture 4"/>
          <p:cNvPicPr>
            <a:picLocks noChangeAspect="1"/>
          </p:cNvPicPr>
          <p:nvPr/>
        </p:nvPicPr>
        <p:blipFill>
          <a:blip r:embed="rId2"/>
          <a:stretch>
            <a:fillRect/>
          </a:stretch>
        </p:blipFill>
        <p:spPr>
          <a:xfrm>
            <a:off x="457200" y="2644201"/>
            <a:ext cx="8277523" cy="3042765"/>
          </a:xfrm>
          <a:prstGeom prst="rect">
            <a:avLst/>
          </a:prstGeom>
        </p:spPr>
      </p:pic>
      <p:sp>
        <p:nvSpPr>
          <p:cNvPr id="6" name="Rectangle 5"/>
          <p:cNvSpPr/>
          <p:nvPr/>
        </p:nvSpPr>
        <p:spPr>
          <a:xfrm>
            <a:off x="380955" y="6044705"/>
            <a:ext cx="7832455" cy="246221"/>
          </a:xfrm>
          <a:prstGeom prst="rect">
            <a:avLst/>
          </a:prstGeom>
          <a:noFill/>
          <a:ln>
            <a:noFill/>
          </a:ln>
        </p:spPr>
        <p:txBody>
          <a:bodyPr wrap="square">
            <a:spAutoFit/>
          </a:bodyPr>
          <a:lstStyle/>
          <a:p>
            <a:r>
              <a:rPr lang="es-CR" sz="1000" b="1" dirty="0" smtClean="0"/>
              <a:t>Clow, K., and Baack, D. 2007. </a:t>
            </a:r>
            <a:r>
              <a:rPr lang="es-CR" sz="1000" b="1" dirty="0"/>
              <a:t>Integrated Advertising, Promotion, and Marketing </a:t>
            </a:r>
            <a:r>
              <a:rPr lang="es-CR" sz="1000" b="1" dirty="0" smtClean="0"/>
              <a:t>Communications. 3rd ed.</a:t>
            </a:r>
            <a:r>
              <a:rPr lang="es-CR" sz="1000" b="1" dirty="0"/>
              <a:t> </a:t>
            </a:r>
            <a:r>
              <a:rPr lang="es-CR" sz="1000" b="1" dirty="0" smtClean="0"/>
              <a:t>Prentice Hall.</a:t>
            </a:r>
            <a:endParaRPr lang="en-US" sz="1000" b="1" dirty="0">
              <a:latin typeface="Arial" charset="0"/>
              <a:ea typeface="ＭＳ Ｐゴシック" charset="0"/>
              <a:cs typeface="Arial" charset="0"/>
            </a:endParaRPr>
          </a:p>
        </p:txBody>
      </p:sp>
    </p:spTree>
    <p:extLst>
      <p:ext uri="{BB962C8B-B14F-4D97-AF65-F5344CB8AC3E}">
        <p14:creationId xmlns:p14="http://schemas.microsoft.com/office/powerpoint/2010/main" xmlns="" val="20289801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33,2052013158,\\cnrfilebox\quesada\My Documents\VA Tech\Teaching\WOOD 3634 Forest Products Business Management\Spring 12\Business Strategy.ppc"/>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692</TotalTime>
  <Words>1690</Words>
  <Application>Microsoft Macintosh PowerPoint</Application>
  <PresentationFormat>On-screen Show (4:3)</PresentationFormat>
  <Paragraphs>254</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Developing a Professional and Corporate Image in a Competitive World </vt:lpstr>
      <vt:lpstr>We live in a very competitive World</vt:lpstr>
      <vt:lpstr>What do firms prepare?</vt:lpstr>
      <vt:lpstr>Corporate Image (CI)</vt:lpstr>
      <vt:lpstr>Corporate Image</vt:lpstr>
      <vt:lpstr>Corporate Image</vt:lpstr>
      <vt:lpstr>Corporate Image</vt:lpstr>
      <vt:lpstr>Corporate Image</vt:lpstr>
      <vt:lpstr>Corporate Image</vt:lpstr>
      <vt:lpstr>Corporate Image</vt:lpstr>
      <vt:lpstr>Corporate Brand</vt:lpstr>
      <vt:lpstr>Corporate Brand</vt:lpstr>
      <vt:lpstr>Corporate Brand</vt:lpstr>
      <vt:lpstr>CI and Perceived Value</vt:lpstr>
      <vt:lpstr>CI and Perceived Value</vt:lpstr>
      <vt:lpstr>CI Associations</vt:lpstr>
      <vt:lpstr>CI Associations</vt:lpstr>
      <vt:lpstr>CI and Quality</vt:lpstr>
      <vt:lpstr>CI and Honesty</vt:lpstr>
      <vt:lpstr>CI and Helpfulness </vt:lpstr>
      <vt:lpstr>CI and Innovation</vt:lpstr>
      <vt:lpstr>CI: Risks and New Markets</vt:lpstr>
      <vt:lpstr>CI: Risks and New Markets</vt:lpstr>
      <vt:lpstr>CI: Risks and New Markets</vt:lpstr>
      <vt:lpstr>CI and  Trustworthiness  </vt:lpstr>
      <vt:lpstr>CI and Innovation</vt:lpstr>
      <vt:lpstr>CI and Innovation</vt:lpstr>
      <vt:lpstr>CI and Innovation</vt:lpstr>
      <vt:lpstr>CI and Innovation</vt:lpstr>
      <vt:lpstr>CI and Innovation</vt:lpstr>
      <vt:lpstr>CI and Environmental Impact</vt:lpstr>
      <vt:lpstr>CI and Environmental Impact</vt:lpstr>
      <vt:lpstr>CI and Environmental Impact</vt:lpstr>
      <vt:lpstr>CI and Social Responsability</vt:lpstr>
      <vt:lpstr>CI and Investment Value</vt:lpstr>
      <vt:lpstr>CI and Corporate Culture </vt:lpstr>
      <vt:lpstr>Managerial Implications</vt:lpstr>
      <vt:lpstr>Managerial Implications</vt:lpstr>
      <vt:lpstr>Managerial Implications</vt:lpstr>
      <vt:lpstr>Managerial Implications</vt:lpstr>
      <vt:lpstr>Slide 41</vt:lpstr>
    </vt:vector>
  </TitlesOfParts>
  <Company>Virginia Tech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Quesada Pineda</dc:creator>
  <cp:lastModifiedBy>063w</cp:lastModifiedBy>
  <cp:revision>69</cp:revision>
  <dcterms:created xsi:type="dcterms:W3CDTF">2013-08-05T17:50:11Z</dcterms:created>
  <dcterms:modified xsi:type="dcterms:W3CDTF">2013-08-16T17:39:34Z</dcterms:modified>
</cp:coreProperties>
</file>