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5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E425CA6-2A04-41D9-8880-127E9885DBE9}" type="datetimeFigureOut">
              <a:rPr lang="en-US" smtClean="0"/>
              <a:pPr/>
              <a:t>8/15/2013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8EB4E7-D944-4697-AC03-3216F299787C}"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8EB4E7-D944-4697-AC03-3216F299787C}"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8EB4E7-D944-4697-AC03-3216F299787C}"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8EB4E7-D944-4697-AC03-3216F299787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8EB4E7-D944-4697-AC03-3216F299787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8EB4E7-D944-4697-AC03-3216F299787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8EB4E7-D944-4697-AC03-3216F29978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8EB4E7-D944-4697-AC03-3216F299787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425CA6-2A04-41D9-8880-127E9885DBE9}" type="datetimeFigureOut">
              <a:rPr lang="en-US" smtClean="0"/>
              <a:pPr/>
              <a:t>8/15/2013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8EB4E7-D944-4697-AC03-3216F299787C}"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E425CA6-2A04-41D9-8880-127E9885DBE9}" type="datetimeFigureOut">
              <a:rPr lang="en-US" smtClean="0"/>
              <a:pPr/>
              <a:t>8/15/2013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8EB4E7-D944-4697-AC03-3216F29978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425CA6-2A04-41D9-8880-127E9885DBE9}" type="datetimeFigureOut">
              <a:rPr lang="en-US" smtClean="0"/>
              <a:pPr/>
              <a:t>8/15/2013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8EB4E7-D944-4697-AC03-3216F299787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425CA6-2A04-41D9-8880-127E9885DBE9}" type="datetimeFigureOut">
              <a:rPr lang="en-US" smtClean="0"/>
              <a:pPr/>
              <a:t>8/15/2013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8EB4E7-D944-4697-AC03-3216F29978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 Pillars for success .</a:t>
            </a:r>
            <a:endParaRPr lang="en-US" dirty="0"/>
          </a:p>
        </p:txBody>
      </p:sp>
      <p:sp>
        <p:nvSpPr>
          <p:cNvPr id="3" name="Subtitle 2"/>
          <p:cNvSpPr>
            <a:spLocks noGrp="1"/>
          </p:cNvSpPr>
          <p:nvPr>
            <p:ph type="subTitle" idx="1"/>
          </p:nvPr>
        </p:nvSpPr>
        <p:spPr/>
        <p:txBody>
          <a:bodyPr/>
          <a:lstStyle/>
          <a:p>
            <a:r>
              <a:rPr lang="en-US" dirty="0" smtClean="0"/>
              <a:t>God’s way.</a:t>
            </a:r>
          </a:p>
          <a:p>
            <a:endParaRPr lang="en-US" dirty="0"/>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7924800" cy="2062103"/>
          </a:xfrm>
          <a:prstGeom prst="rect">
            <a:avLst/>
          </a:prstGeom>
        </p:spPr>
        <p:txBody>
          <a:bodyPr wrap="square">
            <a:spAutoFit/>
          </a:bodyPr>
          <a:lstStyle/>
          <a:p>
            <a:r>
              <a:rPr lang="en-US" sz="3200" u="sng" dirty="0"/>
              <a:t>Promise:</a:t>
            </a:r>
            <a:r>
              <a:rPr lang="en-US" sz="3200" dirty="0"/>
              <a:t/>
            </a:r>
            <a:br>
              <a:rPr lang="en-US" sz="3200" dirty="0"/>
            </a:br>
            <a:r>
              <a:rPr lang="en-US" sz="3200" dirty="0"/>
              <a:t>Pro 3:6 In all your ways acknowledge him, and he will make your paths </a:t>
            </a:r>
            <a:r>
              <a:rPr lang="en-US" sz="3200" dirty="0" smtClean="0"/>
              <a:t>smooth.</a:t>
            </a:r>
            <a:endParaRPr lang="en-US" sz="3200" dirty="0"/>
          </a:p>
        </p:txBody>
      </p:sp>
      <p:sp>
        <p:nvSpPr>
          <p:cNvPr id="3" name="Rectangle 2"/>
          <p:cNvSpPr/>
          <p:nvPr/>
        </p:nvSpPr>
        <p:spPr>
          <a:xfrm>
            <a:off x="609600" y="3200400"/>
            <a:ext cx="7924800" cy="3046988"/>
          </a:xfrm>
          <a:prstGeom prst="rect">
            <a:avLst/>
          </a:prstGeom>
        </p:spPr>
        <p:txBody>
          <a:bodyPr wrap="square">
            <a:spAutoFit/>
          </a:bodyPr>
          <a:lstStyle/>
          <a:p>
            <a:r>
              <a:rPr lang="en-US" sz="3200" dirty="0"/>
              <a:t>Relying and trusting God required the activation of our 6th sense which is the eyes of faith. The bible said: Faith assures us of things we expect and convinces us of the existence of things we cannot see. Heb </a:t>
            </a:r>
            <a:r>
              <a:rPr lang="en-US" sz="3200" dirty="0" smtClean="0"/>
              <a:t>11:1.</a:t>
            </a:r>
            <a:endParaRPr lang="en-US" sz="3200" dirty="0"/>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3886200" cy="584775"/>
          </a:xfrm>
          <a:prstGeom prst="rect">
            <a:avLst/>
          </a:prstGeom>
        </p:spPr>
        <p:txBody>
          <a:bodyPr wrap="square">
            <a:spAutoFit/>
          </a:bodyPr>
          <a:lstStyle/>
          <a:p>
            <a:r>
              <a:rPr lang="en-US" sz="3200" dirty="0" smtClean="0"/>
              <a:t>Pillar No. 3</a:t>
            </a:r>
          </a:p>
        </p:txBody>
      </p:sp>
      <p:sp>
        <p:nvSpPr>
          <p:cNvPr id="3" name="Rectangle 2"/>
          <p:cNvSpPr/>
          <p:nvPr/>
        </p:nvSpPr>
        <p:spPr>
          <a:xfrm>
            <a:off x="685800" y="1066800"/>
            <a:ext cx="6172200" cy="584775"/>
          </a:xfrm>
          <a:prstGeom prst="rect">
            <a:avLst/>
          </a:prstGeom>
        </p:spPr>
        <p:txBody>
          <a:bodyPr wrap="square">
            <a:spAutoFit/>
          </a:bodyPr>
          <a:lstStyle/>
          <a:p>
            <a:r>
              <a:rPr lang="en-US" sz="3200" dirty="0"/>
              <a:t>OBEDIENCE Pro_3:7-8 </a:t>
            </a:r>
          </a:p>
        </p:txBody>
      </p:sp>
      <p:sp>
        <p:nvSpPr>
          <p:cNvPr id="4" name="Rectangle 3"/>
          <p:cNvSpPr/>
          <p:nvPr/>
        </p:nvSpPr>
        <p:spPr>
          <a:xfrm>
            <a:off x="685800" y="1600200"/>
            <a:ext cx="8077200" cy="1077218"/>
          </a:xfrm>
          <a:prstGeom prst="rect">
            <a:avLst/>
          </a:prstGeom>
        </p:spPr>
        <p:txBody>
          <a:bodyPr wrap="square">
            <a:spAutoFit/>
          </a:bodyPr>
          <a:lstStyle/>
          <a:p>
            <a:r>
              <a:rPr lang="en-US" sz="3200" dirty="0"/>
              <a:t>Obey God’s word and not your own will and </a:t>
            </a:r>
            <a:r>
              <a:rPr lang="en-US" sz="3200" dirty="0" smtClean="0"/>
              <a:t>desires.</a:t>
            </a:r>
            <a:endParaRPr lang="en-US" sz="3200" dirty="0"/>
          </a:p>
        </p:txBody>
      </p:sp>
      <p:sp>
        <p:nvSpPr>
          <p:cNvPr id="5" name="Rectangle 4"/>
          <p:cNvSpPr/>
          <p:nvPr/>
        </p:nvSpPr>
        <p:spPr>
          <a:xfrm>
            <a:off x="685800" y="2819400"/>
            <a:ext cx="8153400" cy="3539430"/>
          </a:xfrm>
          <a:prstGeom prst="rect">
            <a:avLst/>
          </a:prstGeom>
        </p:spPr>
        <p:txBody>
          <a:bodyPr wrap="square">
            <a:spAutoFit/>
          </a:bodyPr>
          <a:lstStyle/>
          <a:p>
            <a:r>
              <a:rPr lang="en-US" sz="3200" u="sng" dirty="0"/>
              <a:t>Instruction</a:t>
            </a:r>
            <a:r>
              <a:rPr lang="en-US" sz="3200" dirty="0"/>
              <a:t>:</a:t>
            </a:r>
            <a:br>
              <a:rPr lang="en-US" sz="3200" dirty="0"/>
            </a:br>
            <a:r>
              <a:rPr lang="en-US" sz="3200" dirty="0"/>
              <a:t>Pro 3:7 Do not consider yourself wise. Fear the LORD, and turn away from evil. </a:t>
            </a:r>
            <a:br>
              <a:rPr lang="en-US" sz="3200" dirty="0"/>
            </a:br>
            <a:r>
              <a:rPr lang="en-US" sz="3200" dirty="0"/>
              <a:t/>
            </a:r>
            <a:br>
              <a:rPr lang="en-US" sz="3200" dirty="0"/>
            </a:br>
            <a:r>
              <a:rPr lang="en-US" sz="3200" u="sng" dirty="0"/>
              <a:t>Promise:</a:t>
            </a:r>
            <a:r>
              <a:rPr lang="en-US" sz="3200" dirty="0"/>
              <a:t/>
            </a:r>
            <a:br>
              <a:rPr lang="en-US" sz="3200" dirty="0"/>
            </a:br>
            <a:r>
              <a:rPr lang="en-US" sz="3200" dirty="0"/>
              <a:t>Pro 3:8 Then your body will be healed, and your bones will have </a:t>
            </a:r>
            <a:r>
              <a:rPr lang="en-US" sz="3200" dirty="0" smtClean="0"/>
              <a:t>nourishment.</a:t>
            </a:r>
            <a:endParaRPr lang="en-US" sz="3200" dirty="0"/>
          </a:p>
        </p:txBody>
      </p:sp>
    </p:spTree>
  </p:cSld>
  <p:clrMapOvr>
    <a:masterClrMapping/>
  </p:clrMapOvr>
  <p:transition spd="slow">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077200" cy="6771084"/>
          </a:xfrm>
          <a:prstGeom prst="rect">
            <a:avLst/>
          </a:prstGeom>
        </p:spPr>
        <p:txBody>
          <a:bodyPr wrap="square">
            <a:spAutoFit/>
          </a:bodyPr>
          <a:lstStyle/>
          <a:p>
            <a:r>
              <a:rPr lang="en-US" sz="3200" dirty="0"/>
              <a:t>Though God has a wonderful plan for our </a:t>
            </a:r>
            <a:r>
              <a:rPr lang="en-US" sz="3200" dirty="0" smtClean="0"/>
              <a:t>future </a:t>
            </a:r>
            <a:r>
              <a:rPr lang="en-US" sz="3200" dirty="0"/>
              <a:t>we can only come to the fullness of God’s plan into our lives by the walk of faith. Faith is the ability to see our future based on the promises and guidance of the word of God. You have to choose to believe on the word of God even if it is opposite with our feelings and human understanding. </a:t>
            </a:r>
            <a:br>
              <a:rPr lang="en-US" sz="3200" dirty="0"/>
            </a:br>
            <a:r>
              <a:rPr lang="en-US" sz="3200" dirty="0"/>
              <a:t/>
            </a:r>
            <a:br>
              <a:rPr lang="en-US" sz="3200" dirty="0"/>
            </a:br>
            <a:r>
              <a:rPr lang="en-US" sz="3200" dirty="0"/>
              <a:t>Our faith is what allows us to enter the future -- not with a question mark -- but with an exclamation point!</a:t>
            </a:r>
            <a:r>
              <a:rPr lang="en-US" dirty="0"/>
              <a:t/>
            </a:r>
            <a:br>
              <a:rPr lang="en-US" dirty="0"/>
            </a:br>
            <a:endParaRPr lang="en-US" dirty="0"/>
          </a:p>
        </p:txBody>
      </p:sp>
    </p:spTree>
  </p:cSld>
  <p:clrMapOvr>
    <a:masterClrMapping/>
  </p:clrMapOvr>
  <p:transition spd="slow">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229600" cy="3539430"/>
          </a:xfrm>
          <a:prstGeom prst="rect">
            <a:avLst/>
          </a:prstGeom>
        </p:spPr>
        <p:txBody>
          <a:bodyPr wrap="square">
            <a:spAutoFit/>
          </a:bodyPr>
          <a:lstStyle/>
          <a:p>
            <a:r>
              <a:rPr lang="en-US" sz="3200" dirty="0" smtClean="0"/>
              <a:t>Pillar No. 4 </a:t>
            </a:r>
          </a:p>
          <a:p>
            <a:r>
              <a:rPr lang="en-US" sz="3200" dirty="0" smtClean="0"/>
              <a:t>SOWING </a:t>
            </a:r>
            <a:r>
              <a:rPr lang="en-US" sz="3200" dirty="0"/>
              <a:t>Pro_3:9-10</a:t>
            </a:r>
            <a:br>
              <a:rPr lang="en-US" sz="3200" dirty="0"/>
            </a:br>
            <a:r>
              <a:rPr lang="en-US" sz="3200" dirty="0"/>
              <a:t/>
            </a:r>
            <a:br>
              <a:rPr lang="en-US" sz="3200" dirty="0"/>
            </a:br>
            <a:r>
              <a:rPr lang="en-US" sz="3200" dirty="0" smtClean="0"/>
              <a:t>– </a:t>
            </a:r>
            <a:r>
              <a:rPr lang="en-US" sz="3200" dirty="0"/>
              <a:t>Acknowledge God’s ownership of everything by giving back what is due to Him and be generous also with other </a:t>
            </a:r>
            <a:r>
              <a:rPr lang="en-US" sz="3200" dirty="0" smtClean="0"/>
              <a:t>people.</a:t>
            </a:r>
            <a:endParaRPr lang="en-US" sz="3200" dirty="0"/>
          </a:p>
        </p:txBody>
      </p:sp>
      <p:sp>
        <p:nvSpPr>
          <p:cNvPr id="3" name="Rectangle 2"/>
          <p:cNvSpPr/>
          <p:nvPr/>
        </p:nvSpPr>
        <p:spPr>
          <a:xfrm>
            <a:off x="685800" y="4419600"/>
            <a:ext cx="8077200" cy="2062103"/>
          </a:xfrm>
          <a:prstGeom prst="rect">
            <a:avLst/>
          </a:prstGeom>
        </p:spPr>
        <p:txBody>
          <a:bodyPr wrap="square">
            <a:spAutoFit/>
          </a:bodyPr>
          <a:lstStyle/>
          <a:p>
            <a:r>
              <a:rPr lang="en-US" sz="3200" u="sng" dirty="0"/>
              <a:t>Instruction:</a:t>
            </a:r>
            <a:r>
              <a:rPr lang="en-US" sz="3200" dirty="0"/>
              <a:t/>
            </a:r>
            <a:br>
              <a:rPr lang="en-US" sz="3200" dirty="0"/>
            </a:br>
            <a:r>
              <a:rPr lang="en-US" sz="3200" dirty="0"/>
              <a:t>Pro 3:9 Honor the LORD with your wealth and with the first and best part of all your </a:t>
            </a:r>
            <a:r>
              <a:rPr lang="en-US" sz="3200" dirty="0" smtClean="0"/>
              <a:t>income.</a:t>
            </a:r>
            <a:endParaRPr lang="en-US" sz="3200" dirty="0"/>
          </a:p>
        </p:txBody>
      </p:sp>
    </p:spTree>
  </p:cSld>
  <p:clrMapOvr>
    <a:masterClrMapping/>
  </p:clrMapOvr>
  <p:transition spd="slow">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153400" cy="5509200"/>
          </a:xfrm>
          <a:prstGeom prst="rect">
            <a:avLst/>
          </a:prstGeom>
        </p:spPr>
        <p:txBody>
          <a:bodyPr wrap="square">
            <a:spAutoFit/>
          </a:bodyPr>
          <a:lstStyle/>
          <a:p>
            <a:r>
              <a:rPr lang="en-US" sz="3200" u="sng" dirty="0"/>
              <a:t>Promise:</a:t>
            </a:r>
            <a:r>
              <a:rPr lang="en-US" sz="3200" dirty="0"/>
              <a:t/>
            </a:r>
            <a:br>
              <a:rPr lang="en-US" sz="3200" dirty="0"/>
            </a:br>
            <a:r>
              <a:rPr lang="en-US" sz="3200" dirty="0"/>
              <a:t>Pro 3:10 Then your barns will be full, and your vats will overflow with fresh wine.</a:t>
            </a:r>
            <a:br>
              <a:rPr lang="en-US" sz="3200" dirty="0"/>
            </a:br>
            <a:r>
              <a:rPr lang="en-US" sz="3200" dirty="0"/>
              <a:t/>
            </a:r>
            <a:br>
              <a:rPr lang="en-US" sz="3200" dirty="0"/>
            </a:br>
            <a:r>
              <a:rPr lang="en-US" sz="3200" dirty="0"/>
              <a:t>Sowing is part of natural and universal law and giving to the Lord is </a:t>
            </a:r>
            <a:r>
              <a:rPr lang="en-US" sz="3200" dirty="0" smtClean="0"/>
              <a:t>compared </a:t>
            </a:r>
            <a:r>
              <a:rPr lang="en-US" sz="3200" dirty="0"/>
              <a:t>to it. God measures the allocation of our blessings by our generosity. You can never have a time of harvest in the future unless you start sowing today.</a:t>
            </a:r>
          </a:p>
        </p:txBody>
      </p:sp>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09600"/>
            <a:ext cx="8077200" cy="6986528"/>
          </a:xfrm>
          <a:prstGeom prst="rect">
            <a:avLst/>
          </a:prstGeom>
        </p:spPr>
        <p:txBody>
          <a:bodyPr wrap="square">
            <a:spAutoFit/>
          </a:bodyPr>
          <a:lstStyle/>
          <a:p>
            <a:r>
              <a:rPr lang="en-US" sz="3200" dirty="0" smtClean="0"/>
              <a:t>Pillar No. 5 </a:t>
            </a:r>
          </a:p>
          <a:p>
            <a:endParaRPr lang="en-US" sz="3200" dirty="0" smtClean="0"/>
          </a:p>
          <a:p>
            <a:r>
              <a:rPr lang="en-US" sz="3200" dirty="0" smtClean="0"/>
              <a:t>PLIABILITY </a:t>
            </a:r>
            <a:r>
              <a:rPr lang="en-US" sz="3200" dirty="0"/>
              <a:t>Pro_3:11-12</a:t>
            </a:r>
            <a:br>
              <a:rPr lang="en-US" sz="3200" dirty="0"/>
            </a:br>
            <a:r>
              <a:rPr lang="en-US" sz="3200" dirty="0"/>
              <a:t/>
            </a:r>
            <a:br>
              <a:rPr lang="en-US" sz="3200" dirty="0"/>
            </a:br>
            <a:r>
              <a:rPr lang="en-US" sz="3200" dirty="0" smtClean="0"/>
              <a:t>- </a:t>
            </a:r>
            <a:r>
              <a:rPr lang="en-US" sz="3200" dirty="0"/>
              <a:t>Be teachable! Brokenness and pliability of the heart is the beginning of maturity</a:t>
            </a:r>
            <a:br>
              <a:rPr lang="en-US" sz="3200" dirty="0"/>
            </a:br>
            <a:r>
              <a:rPr lang="en-US" sz="3200" dirty="0"/>
              <a:t/>
            </a:r>
            <a:br>
              <a:rPr lang="en-US" sz="3200" dirty="0"/>
            </a:br>
            <a:r>
              <a:rPr lang="en-US" sz="3200" u="sng" dirty="0"/>
              <a:t>Instruction:</a:t>
            </a:r>
            <a:r>
              <a:rPr lang="en-US" sz="3200" dirty="0"/>
              <a:t/>
            </a:r>
            <a:br>
              <a:rPr lang="en-US" sz="3200" dirty="0"/>
            </a:br>
            <a:r>
              <a:rPr lang="en-US" sz="3200" dirty="0"/>
              <a:t>Pro 3:11 Do not reject the discipline of the LORD, my son, and do not resent his warning, </a:t>
            </a:r>
            <a:br>
              <a:rPr lang="en-US" sz="3200" dirty="0"/>
            </a:br>
            <a:r>
              <a:rPr lang="en-US" sz="3200" dirty="0"/>
              <a:t/>
            </a:r>
            <a:br>
              <a:rPr lang="en-US" sz="3200" dirty="0"/>
            </a:br>
            <a:endParaRPr lang="en-US" sz="3200"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458200" cy="6124754"/>
          </a:xfrm>
          <a:prstGeom prst="rect">
            <a:avLst/>
          </a:prstGeom>
        </p:spPr>
        <p:txBody>
          <a:bodyPr wrap="square">
            <a:spAutoFit/>
          </a:bodyPr>
          <a:lstStyle/>
          <a:p>
            <a:r>
              <a:rPr lang="en-US" sz="2800" u="sng" dirty="0"/>
              <a:t>Profit</a:t>
            </a:r>
            <a:r>
              <a:rPr lang="en-US" sz="2800" dirty="0"/>
              <a:t>:</a:t>
            </a:r>
            <a:br>
              <a:rPr lang="en-US" sz="2800" dirty="0"/>
            </a:br>
            <a:r>
              <a:rPr lang="en-US" sz="2800" dirty="0"/>
              <a:t>Pro 3:12 because the LORD warns the one he loves, even as a father warns a son with whom he is pleased.</a:t>
            </a:r>
            <a:br>
              <a:rPr lang="en-US" sz="2800" dirty="0"/>
            </a:br>
            <a:r>
              <a:rPr lang="en-US" sz="2800" dirty="0"/>
              <a:t/>
            </a:r>
            <a:br>
              <a:rPr lang="en-US" sz="2800" dirty="0"/>
            </a:br>
            <a:r>
              <a:rPr lang="en-US" sz="2800" dirty="0"/>
              <a:t>Blessing can be a disaster if we are not ready when it comes. That is the same reason that God wants to shape us first to fit in for the blessing that God is going to pour on us. </a:t>
            </a:r>
            <a:br>
              <a:rPr lang="en-US" sz="2800" dirty="0"/>
            </a:br>
            <a:r>
              <a:rPr lang="en-US" sz="2800" dirty="0"/>
              <a:t/>
            </a:r>
            <a:br>
              <a:rPr lang="en-US" sz="2800" dirty="0"/>
            </a:br>
            <a:r>
              <a:rPr lang="en-US" sz="2800" dirty="0"/>
              <a:t>The preparation time plus the process of shaping maybe hard and painful, but the outcome is surely for our own benefit. </a:t>
            </a:r>
            <a:br>
              <a:rPr lang="en-US" sz="2800" dirty="0"/>
            </a:br>
            <a:endParaRPr lang="en-US" sz="2800" dirty="0"/>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7848600" cy="7478970"/>
          </a:xfrm>
          <a:prstGeom prst="rect">
            <a:avLst/>
          </a:prstGeom>
        </p:spPr>
        <p:txBody>
          <a:bodyPr wrap="square">
            <a:spAutoFit/>
          </a:bodyPr>
          <a:lstStyle/>
          <a:p>
            <a:r>
              <a:rPr lang="en-US" sz="3200" dirty="0" smtClean="0"/>
              <a:t>Pillar No. 6 </a:t>
            </a:r>
          </a:p>
          <a:p>
            <a:endParaRPr lang="en-US" sz="3200" dirty="0"/>
          </a:p>
          <a:p>
            <a:r>
              <a:rPr lang="en-US" sz="3200" dirty="0" smtClean="0"/>
              <a:t> </a:t>
            </a:r>
            <a:r>
              <a:rPr lang="en-US" sz="3200" dirty="0"/>
              <a:t>EDUCATION Pro3:13-24. </a:t>
            </a:r>
            <a:br>
              <a:rPr lang="en-US" sz="3200" dirty="0"/>
            </a:br>
            <a:r>
              <a:rPr lang="en-US" sz="3200" dirty="0"/>
              <a:t/>
            </a:r>
            <a:br>
              <a:rPr lang="en-US" sz="3200" dirty="0"/>
            </a:br>
            <a:r>
              <a:rPr lang="en-US" sz="3200" dirty="0" smtClean="0"/>
              <a:t>- </a:t>
            </a:r>
            <a:r>
              <a:rPr lang="en-US" sz="3200" dirty="0"/>
              <a:t>Take divine wisdom by diligent study of God’s word</a:t>
            </a:r>
            <a:br>
              <a:rPr lang="en-US" sz="3200" dirty="0"/>
            </a:br>
            <a:r>
              <a:rPr lang="en-US" sz="3200" dirty="0"/>
              <a:t/>
            </a:r>
            <a:br>
              <a:rPr lang="en-US" sz="3200" dirty="0"/>
            </a:br>
            <a:r>
              <a:rPr lang="en-US" sz="3200" u="sng" dirty="0"/>
              <a:t>Instruction:</a:t>
            </a:r>
            <a:r>
              <a:rPr lang="en-US" sz="3200" dirty="0"/>
              <a:t/>
            </a:r>
            <a:br>
              <a:rPr lang="en-US" sz="3200" dirty="0"/>
            </a:br>
            <a:r>
              <a:rPr lang="en-US" sz="3200" dirty="0"/>
              <a:t>Pro 3:21 My son, do not lose sight of these things. Use priceless wisdom and foresight. </a:t>
            </a:r>
            <a:br>
              <a:rPr lang="en-US" sz="3200" dirty="0"/>
            </a:br>
            <a:r>
              <a:rPr lang="en-US" sz="3200" dirty="0"/>
              <a:t>Pro 3:22 Then they will mean life for you, and they will grace your neck. </a:t>
            </a:r>
            <a:br>
              <a:rPr lang="en-US" sz="3200" dirty="0"/>
            </a:br>
            <a:r>
              <a:rPr lang="en-US" sz="3200" dirty="0"/>
              <a:t/>
            </a:r>
            <a:br>
              <a:rPr lang="en-US" sz="3200" dirty="0"/>
            </a:br>
            <a:endParaRPr lang="en-US" sz="3200" dirty="0"/>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1"/>
            <a:ext cx="8458200" cy="4524315"/>
          </a:xfrm>
          <a:prstGeom prst="rect">
            <a:avLst/>
          </a:prstGeom>
        </p:spPr>
        <p:txBody>
          <a:bodyPr wrap="square">
            <a:spAutoFit/>
          </a:bodyPr>
          <a:lstStyle/>
          <a:p>
            <a:r>
              <a:rPr lang="en-US" sz="3200" u="sng" dirty="0"/>
              <a:t>Promise:</a:t>
            </a:r>
            <a:r>
              <a:rPr lang="en-US" sz="3200" dirty="0"/>
              <a:t/>
            </a:r>
            <a:br>
              <a:rPr lang="en-US" sz="3200" dirty="0"/>
            </a:br>
            <a:r>
              <a:rPr lang="en-US" sz="3200" dirty="0"/>
              <a:t>Pro 3:23 Then you will go safely on your way, and you will not hurt your foot. </a:t>
            </a:r>
            <a:endParaRPr lang="en-US" sz="3200" dirty="0" smtClean="0"/>
          </a:p>
          <a:p>
            <a:r>
              <a:rPr lang="en-US" sz="3200" dirty="0"/>
              <a:t/>
            </a:r>
            <a:br>
              <a:rPr lang="en-US" sz="3200" dirty="0"/>
            </a:br>
            <a:r>
              <a:rPr lang="en-US" sz="3200" dirty="0"/>
              <a:t>Pro 3:24 When you lie down, you will not be afraid. As you lie there, your sleep will be sweet.</a:t>
            </a:r>
            <a:br>
              <a:rPr lang="en-US" sz="3200" dirty="0"/>
            </a:br>
            <a:r>
              <a:rPr lang="en-US" sz="3200" dirty="0"/>
              <a:t/>
            </a:r>
            <a:br>
              <a:rPr lang="en-US" sz="3200" dirty="0"/>
            </a:br>
            <a:endParaRPr lang="en-US" sz="3200" dirty="0"/>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
            <a:ext cx="8153400" cy="7478970"/>
          </a:xfrm>
          <a:prstGeom prst="rect">
            <a:avLst/>
          </a:prstGeom>
        </p:spPr>
        <p:txBody>
          <a:bodyPr wrap="square">
            <a:spAutoFit/>
          </a:bodyPr>
          <a:lstStyle/>
          <a:p>
            <a:r>
              <a:rPr lang="en-US" sz="3200" dirty="0" smtClean="0"/>
              <a:t>Pillar No. 7 </a:t>
            </a:r>
          </a:p>
          <a:p>
            <a:r>
              <a:rPr lang="en-US" sz="3200" dirty="0" smtClean="0"/>
              <a:t>RISK </a:t>
            </a:r>
            <a:r>
              <a:rPr lang="en-US" sz="3200" dirty="0"/>
              <a:t>TAKING Pro 3: 25-26</a:t>
            </a:r>
            <a:br>
              <a:rPr lang="en-US" sz="3200" dirty="0"/>
            </a:br>
            <a:r>
              <a:rPr lang="en-US" sz="3200" dirty="0"/>
              <a:t/>
            </a:r>
            <a:br>
              <a:rPr lang="en-US" sz="3200" dirty="0"/>
            </a:br>
            <a:r>
              <a:rPr lang="en-US" sz="3200" dirty="0" smtClean="0"/>
              <a:t>- </a:t>
            </a:r>
            <a:r>
              <a:rPr lang="en-US" sz="3200" dirty="0"/>
              <a:t>Do not be afraid to take the step of faith. Take your confidence in the power of God.</a:t>
            </a:r>
            <a:br>
              <a:rPr lang="en-US" sz="3200" dirty="0"/>
            </a:br>
            <a:r>
              <a:rPr lang="en-US" sz="3200" u="sng" dirty="0" smtClean="0"/>
              <a:t>Instruction</a:t>
            </a:r>
            <a:r>
              <a:rPr lang="en-US" sz="3200" u="sng" dirty="0"/>
              <a:t>:</a:t>
            </a:r>
            <a:r>
              <a:rPr lang="en-US" sz="3200" dirty="0"/>
              <a:t/>
            </a:r>
            <a:br>
              <a:rPr lang="en-US" sz="3200" dirty="0"/>
            </a:br>
            <a:r>
              <a:rPr lang="en-US" sz="3200" dirty="0"/>
              <a:t>Pro 3:25 Do not be afraid of sudden terror or of the destruction of wicked people when it comes. </a:t>
            </a:r>
            <a:br>
              <a:rPr lang="en-US" sz="3200" dirty="0"/>
            </a:br>
            <a:r>
              <a:rPr lang="en-US" sz="3200" u="sng" dirty="0" smtClean="0"/>
              <a:t>Promise</a:t>
            </a:r>
            <a:r>
              <a:rPr lang="en-US" sz="3200" u="sng" dirty="0"/>
              <a:t>:</a:t>
            </a:r>
            <a:r>
              <a:rPr lang="en-US" sz="3200" dirty="0"/>
              <a:t/>
            </a:r>
            <a:br>
              <a:rPr lang="en-US" sz="3200" dirty="0"/>
            </a:br>
            <a:r>
              <a:rPr lang="en-US" sz="3200" dirty="0"/>
              <a:t>Pro 3:26 The LORD will be your confidence. He will keep your foot from getting caught.</a:t>
            </a:r>
            <a:br>
              <a:rPr lang="en-US" sz="3200" dirty="0"/>
            </a:br>
            <a:endParaRPr lang="en-US" sz="3200" dirty="0"/>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143000"/>
            <a:ext cx="7772400" cy="3816429"/>
          </a:xfrm>
          <a:prstGeom prst="rect">
            <a:avLst/>
          </a:prstGeom>
        </p:spPr>
        <p:txBody>
          <a:bodyPr wrap="square">
            <a:spAutoFit/>
          </a:bodyPr>
          <a:lstStyle/>
          <a:p>
            <a:r>
              <a:rPr lang="en-US" sz="3200" dirty="0"/>
              <a:t>The business world understand a sagacious rule: “If you want to gain wealth, then you have to outsmart others.” Many people considered honesty, virtues and moral values as weaknesses if your want to be financially successful. </a:t>
            </a:r>
            <a:r>
              <a:rPr lang="en-US" dirty="0"/>
              <a:t/>
            </a:r>
            <a:br>
              <a:rPr lang="en-US" dirty="0"/>
            </a:br>
            <a:endParaRPr lang="en-US" dirty="0"/>
          </a:p>
        </p:txBody>
      </p:sp>
    </p:spTree>
  </p:cSld>
  <p:clrMapOvr>
    <a:masterClrMapping/>
  </p:clrMapOvr>
  <p:transition spd="slow">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6494085"/>
          </a:xfrm>
          <a:prstGeom prst="rect">
            <a:avLst/>
          </a:prstGeom>
        </p:spPr>
        <p:txBody>
          <a:bodyPr wrap="square">
            <a:spAutoFit/>
          </a:bodyPr>
          <a:lstStyle/>
          <a:p>
            <a:r>
              <a:rPr lang="en-US" sz="3200" dirty="0" smtClean="0"/>
              <a:t>Pillar No. 8 </a:t>
            </a:r>
          </a:p>
          <a:p>
            <a:r>
              <a:rPr lang="en-US" sz="3200" dirty="0" smtClean="0"/>
              <a:t>OPENHANDEDNESS </a:t>
            </a:r>
            <a:r>
              <a:rPr lang="en-US" sz="3200" dirty="0"/>
              <a:t>Pro_3:27-28</a:t>
            </a:r>
            <a:br>
              <a:rPr lang="en-US" sz="3200" dirty="0"/>
            </a:br>
            <a:r>
              <a:rPr lang="en-US" sz="3200" dirty="0"/>
              <a:t/>
            </a:r>
            <a:br>
              <a:rPr lang="en-US" sz="3200" dirty="0"/>
            </a:br>
            <a:r>
              <a:rPr lang="en-US" sz="3200" dirty="0" smtClean="0"/>
              <a:t>- </a:t>
            </a:r>
            <a:r>
              <a:rPr lang="en-US" sz="3200" dirty="0"/>
              <a:t>Practice compassion and sympathy with less fortunate </a:t>
            </a:r>
            <a:r>
              <a:rPr lang="en-US" sz="3200" dirty="0" smtClean="0"/>
              <a:t>people.</a:t>
            </a:r>
            <a:r>
              <a:rPr lang="en-US" sz="3200" dirty="0"/>
              <a:t/>
            </a:r>
            <a:br>
              <a:rPr lang="en-US" sz="3200" dirty="0"/>
            </a:br>
            <a:r>
              <a:rPr lang="en-US" sz="3200" dirty="0"/>
              <a:t/>
            </a:r>
            <a:br>
              <a:rPr lang="en-US" sz="3200" dirty="0"/>
            </a:br>
            <a:r>
              <a:rPr lang="en-US" sz="3200" dirty="0"/>
              <a:t>Pro 3:27 Do not hold back anything good from those who are entitled to it when you have the power to do so. </a:t>
            </a:r>
            <a:br>
              <a:rPr lang="en-US" sz="3200" dirty="0"/>
            </a:br>
            <a:r>
              <a:rPr lang="en-US" sz="3200" dirty="0"/>
              <a:t>Pro 3:28 When you have the good thing with you, do not tell your neighbor, "Go away! Come back tomorrow. I’ll give you something then."</a:t>
            </a:r>
          </a:p>
        </p:txBody>
      </p:sp>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1"/>
            <a:ext cx="8153400" cy="6494085"/>
          </a:xfrm>
          <a:prstGeom prst="rect">
            <a:avLst/>
          </a:prstGeom>
        </p:spPr>
        <p:txBody>
          <a:bodyPr wrap="square">
            <a:spAutoFit/>
          </a:bodyPr>
          <a:lstStyle/>
          <a:p>
            <a:r>
              <a:rPr lang="en-US" sz="3200" dirty="0" smtClean="0"/>
              <a:t>Pillar No. 9 </a:t>
            </a:r>
          </a:p>
          <a:p>
            <a:r>
              <a:rPr lang="en-US" sz="3200" dirty="0" smtClean="0"/>
              <a:t>UNITY </a:t>
            </a:r>
            <a:r>
              <a:rPr lang="en-US" sz="3200" dirty="0"/>
              <a:t>Pro_3:29-30</a:t>
            </a:r>
            <a:br>
              <a:rPr lang="en-US" sz="3200" dirty="0"/>
            </a:br>
            <a:r>
              <a:rPr lang="en-US" sz="3200" dirty="0"/>
              <a:t/>
            </a:r>
            <a:br>
              <a:rPr lang="en-US" sz="3200" dirty="0"/>
            </a:br>
            <a:r>
              <a:rPr lang="en-US" sz="3200" dirty="0" smtClean="0"/>
              <a:t>- </a:t>
            </a:r>
            <a:r>
              <a:rPr lang="en-US" sz="3200" dirty="0"/>
              <a:t>Be at peace with all people as much as </a:t>
            </a:r>
            <a:r>
              <a:rPr lang="en-US" sz="3200" dirty="0" smtClean="0"/>
              <a:t>possible.</a:t>
            </a:r>
            <a:r>
              <a:rPr lang="en-US" sz="3200" dirty="0"/>
              <a:t/>
            </a:r>
            <a:br>
              <a:rPr lang="en-US" sz="3200" dirty="0"/>
            </a:br>
            <a:r>
              <a:rPr lang="en-US" sz="3200" dirty="0"/>
              <a:t/>
            </a:r>
            <a:br>
              <a:rPr lang="en-US" sz="3200" dirty="0"/>
            </a:br>
            <a:r>
              <a:rPr lang="en-US" sz="3200" dirty="0"/>
              <a:t>Pro 3:29 Do not plan to do something wrong to your neighbor while he is sitting there with you and suspecting nothing. </a:t>
            </a:r>
            <a:br>
              <a:rPr lang="en-US" sz="3200" dirty="0"/>
            </a:br>
            <a:r>
              <a:rPr lang="en-US" sz="3200" dirty="0"/>
              <a:t>Pro 3:30 Do not quarrel with a person for no reason if he has not harmed you.</a:t>
            </a:r>
            <a:br>
              <a:rPr lang="en-US" sz="3200" dirty="0"/>
            </a:br>
            <a:endParaRPr lang="en-US" sz="3200" dirty="0"/>
          </a:p>
        </p:txBody>
      </p:sp>
    </p:spTree>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6986528"/>
          </a:xfrm>
          <a:prstGeom prst="rect">
            <a:avLst/>
          </a:prstGeom>
        </p:spPr>
        <p:txBody>
          <a:bodyPr wrap="square">
            <a:spAutoFit/>
          </a:bodyPr>
          <a:lstStyle/>
          <a:p>
            <a:r>
              <a:rPr lang="en-US" sz="3200" dirty="0" smtClean="0"/>
              <a:t>Pillar No. 10 </a:t>
            </a:r>
          </a:p>
          <a:p>
            <a:r>
              <a:rPr lang="en-US" sz="3200" dirty="0" smtClean="0"/>
              <a:t>SATISFACTION </a:t>
            </a:r>
            <a:r>
              <a:rPr lang="en-US" sz="3200" dirty="0"/>
              <a:t>Pro_3:31-32</a:t>
            </a:r>
            <a:br>
              <a:rPr lang="en-US" sz="3200" dirty="0"/>
            </a:br>
            <a:r>
              <a:rPr lang="en-US" sz="3200" dirty="0"/>
              <a:t/>
            </a:r>
            <a:br>
              <a:rPr lang="en-US" sz="3200" dirty="0"/>
            </a:br>
            <a:r>
              <a:rPr lang="en-US" sz="3200" dirty="0" smtClean="0"/>
              <a:t>- </a:t>
            </a:r>
            <a:r>
              <a:rPr lang="en-US" sz="3200" dirty="0"/>
              <a:t>Be satisfied with what you have and practice the spirit of </a:t>
            </a:r>
            <a:r>
              <a:rPr lang="en-US" sz="3200" dirty="0" smtClean="0"/>
              <a:t>thankfulness.</a:t>
            </a:r>
            <a:r>
              <a:rPr lang="en-US" sz="3200" dirty="0"/>
              <a:t/>
            </a:r>
            <a:br>
              <a:rPr lang="en-US" sz="3200" dirty="0"/>
            </a:br>
            <a:r>
              <a:rPr lang="en-US" sz="3200" dirty="0"/>
              <a:t/>
            </a:r>
            <a:br>
              <a:rPr lang="en-US" sz="3200" dirty="0"/>
            </a:br>
            <a:r>
              <a:rPr lang="en-US" sz="3200" dirty="0"/>
              <a:t>Pro 3:31 Do not envy a violent person. Do not choose any of his ways. </a:t>
            </a:r>
            <a:endParaRPr lang="en-US" sz="3200" dirty="0" smtClean="0"/>
          </a:p>
          <a:p>
            <a:r>
              <a:rPr lang="en-US" sz="3200" dirty="0"/>
              <a:t/>
            </a:r>
            <a:br>
              <a:rPr lang="en-US" sz="3200" dirty="0"/>
            </a:br>
            <a:r>
              <a:rPr lang="en-US" sz="3200" dirty="0"/>
              <a:t>Pro 3:32 The devious person is disgusting to the LORD. The LORD’S intimate advice is with decent people.</a:t>
            </a:r>
            <a:br>
              <a:rPr lang="en-US" sz="3200" dirty="0"/>
            </a:br>
            <a:r>
              <a:rPr lang="en-US" sz="3200" dirty="0"/>
              <a:t/>
            </a:r>
            <a:br>
              <a:rPr lang="en-US" sz="3200" dirty="0"/>
            </a:br>
            <a:endParaRPr lang="en-US" sz="3200" dirty="0"/>
          </a:p>
        </p:txBody>
      </p:sp>
    </p:spTree>
  </p:cSld>
  <p:clrMapOvr>
    <a:masterClrMapping/>
  </p:clrMapOvr>
  <p:transition spd="slow">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1"/>
            <a:ext cx="8229600" cy="1077218"/>
          </a:xfrm>
          <a:prstGeom prst="rect">
            <a:avLst/>
          </a:prstGeom>
        </p:spPr>
        <p:txBody>
          <a:bodyPr wrap="square">
            <a:spAutoFit/>
          </a:bodyPr>
          <a:lstStyle/>
          <a:p>
            <a:r>
              <a:rPr lang="en-US" sz="3200" dirty="0"/>
              <a:t>DO YOU WANT TO BE PROSPEROUS AND SUCCESSFUL THIS YEAR?</a:t>
            </a:r>
          </a:p>
        </p:txBody>
      </p:sp>
      <p:sp>
        <p:nvSpPr>
          <p:cNvPr id="3" name="Rectangle 2"/>
          <p:cNvSpPr/>
          <p:nvPr/>
        </p:nvSpPr>
        <p:spPr>
          <a:xfrm>
            <a:off x="609600" y="2438399"/>
            <a:ext cx="8001000" cy="3539430"/>
          </a:xfrm>
          <a:prstGeom prst="rect">
            <a:avLst/>
          </a:prstGeom>
        </p:spPr>
        <p:txBody>
          <a:bodyPr wrap="square">
            <a:spAutoFit/>
          </a:bodyPr>
          <a:lstStyle/>
          <a:p>
            <a:r>
              <a:rPr lang="en-US" sz="3200" dirty="0" err="1"/>
              <a:t>Jos</a:t>
            </a:r>
            <a:r>
              <a:rPr lang="en-US" sz="3200" dirty="0"/>
              <a:t> 1:8 Do not let this Book of the Law depart from your mouth; meditate on it day and night, so that you may be careful to do everything written in it. Then you will be prosperous and successful.</a:t>
            </a:r>
            <a:br>
              <a:rPr lang="en-US" sz="3200" dirty="0"/>
            </a:br>
            <a:endParaRPr lang="en-US" sz="3200" dirty="0"/>
          </a:p>
        </p:txBody>
      </p:sp>
    </p:spTree>
  </p:cSld>
  <p:clrMapOvr>
    <a:masterClrMapping/>
  </p:clrMapOvr>
  <p:transition spd="slow">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001643"/>
          </a:xfrm>
          <a:prstGeom prst="rect">
            <a:avLst/>
          </a:prstGeom>
        </p:spPr>
        <p:txBody>
          <a:bodyPr wrap="square">
            <a:spAutoFit/>
          </a:bodyPr>
          <a:lstStyle/>
          <a:p>
            <a:r>
              <a:rPr lang="en-US" sz="3200" dirty="0"/>
              <a:t>10 pillars </a:t>
            </a:r>
            <a:r>
              <a:rPr lang="en-US" sz="3200" dirty="0" smtClean="0"/>
              <a:t>for a </a:t>
            </a:r>
            <a:r>
              <a:rPr lang="en-US" sz="3200" dirty="0"/>
              <a:t>prosperous </a:t>
            </a:r>
            <a:r>
              <a:rPr lang="en-US" sz="3200" dirty="0" smtClean="0"/>
              <a:t>life.</a:t>
            </a:r>
            <a:r>
              <a:rPr lang="en-US" sz="3200" dirty="0"/>
              <a:t/>
            </a:r>
            <a:br>
              <a:rPr lang="en-US" sz="3200" dirty="0"/>
            </a:br>
            <a:r>
              <a:rPr lang="en-US" sz="3200" dirty="0"/>
              <a:t/>
            </a:r>
            <a:br>
              <a:rPr lang="en-US" sz="3200" dirty="0"/>
            </a:br>
            <a:r>
              <a:rPr lang="en-US" sz="3200" dirty="0"/>
              <a:t>P PRIORITY </a:t>
            </a:r>
            <a:br>
              <a:rPr lang="en-US" sz="3200" dirty="0"/>
            </a:br>
            <a:r>
              <a:rPr lang="en-US" sz="3200" dirty="0"/>
              <a:t>R RELIANCE </a:t>
            </a:r>
            <a:br>
              <a:rPr lang="en-US" sz="3200" dirty="0"/>
            </a:br>
            <a:r>
              <a:rPr lang="en-US" sz="3200" dirty="0"/>
              <a:t>O OBEDIENCE </a:t>
            </a:r>
            <a:br>
              <a:rPr lang="en-US" sz="3200" dirty="0"/>
            </a:br>
            <a:r>
              <a:rPr lang="en-US" sz="3200" dirty="0"/>
              <a:t>S SOWING </a:t>
            </a:r>
            <a:br>
              <a:rPr lang="en-US" sz="3200" dirty="0"/>
            </a:br>
            <a:r>
              <a:rPr lang="en-US" sz="3200" dirty="0"/>
              <a:t>P PLIABILITY</a:t>
            </a:r>
            <a:br>
              <a:rPr lang="en-US" sz="3200" dirty="0"/>
            </a:br>
            <a:r>
              <a:rPr lang="en-US" sz="3200" dirty="0"/>
              <a:t>E EDUCATION </a:t>
            </a:r>
            <a:br>
              <a:rPr lang="en-US" sz="3200" dirty="0"/>
            </a:br>
            <a:r>
              <a:rPr lang="en-US" sz="3200" dirty="0"/>
              <a:t>R RISK TAKING </a:t>
            </a:r>
            <a:br>
              <a:rPr lang="en-US" sz="3200" dirty="0"/>
            </a:br>
            <a:r>
              <a:rPr lang="en-US" sz="3200" dirty="0"/>
              <a:t>O OPENHANDEDNESS </a:t>
            </a:r>
            <a:br>
              <a:rPr lang="en-US" sz="3200" dirty="0"/>
            </a:br>
            <a:r>
              <a:rPr lang="en-US" sz="3200" dirty="0"/>
              <a:t>U UNITY </a:t>
            </a:r>
            <a:br>
              <a:rPr lang="en-US" sz="3200" dirty="0"/>
            </a:br>
            <a:r>
              <a:rPr lang="en-US" sz="3200" dirty="0"/>
              <a:t>S SATISFACTION</a:t>
            </a: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66800"/>
            <a:ext cx="7391400" cy="4524315"/>
          </a:xfrm>
          <a:prstGeom prst="rect">
            <a:avLst/>
          </a:prstGeom>
        </p:spPr>
        <p:txBody>
          <a:bodyPr wrap="square">
            <a:spAutoFit/>
          </a:bodyPr>
          <a:lstStyle/>
          <a:p>
            <a:r>
              <a:rPr lang="en-US" sz="3200" dirty="0" smtClean="0"/>
              <a:t>However, gaining riches may not be the total meaning of a prosperous life. In fact, wealth is a very dangerous foundation of a man’s life. During the Global crisis of 2008, we read of several millionaires who committed suicide when their business suddenly became bankrupt. </a:t>
            </a:r>
            <a:endParaRPr lang="en-US" sz="3200" dirty="0"/>
          </a:p>
        </p:txBody>
      </p:sp>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8229600" cy="4031873"/>
          </a:xfrm>
          <a:prstGeom prst="rect">
            <a:avLst/>
          </a:prstGeom>
        </p:spPr>
        <p:txBody>
          <a:bodyPr wrap="square">
            <a:spAutoFit/>
          </a:bodyPr>
          <a:lstStyle/>
          <a:p>
            <a:r>
              <a:rPr lang="en-US" sz="3200" dirty="0"/>
              <a:t>Genuine prosperity which is based on the word of God includes not only accumulation of wealth but also good health and peace of mind springing from spiritual security from God. The bible said: “The blessing of the LORD makes a person rich, and he adds no sorrow with it.” Pro 10:22 </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305800" cy="4031873"/>
          </a:xfrm>
          <a:prstGeom prst="rect">
            <a:avLst/>
          </a:prstGeom>
        </p:spPr>
        <p:txBody>
          <a:bodyPr wrap="square">
            <a:spAutoFit/>
          </a:bodyPr>
          <a:lstStyle/>
          <a:p>
            <a:r>
              <a:rPr lang="en-US" sz="3200" dirty="0"/>
              <a:t>King Solomon, who ruled in the golden days of prosperity of Israel from 971 BC to 931 BC, wrote the book of Proverbs under the guidance of the Holy Spirit. In Proverb Chapter 3, he recorded the secrets of living in good health, </a:t>
            </a:r>
            <a:r>
              <a:rPr lang="en-US" sz="3200" dirty="0">
                <a:solidFill>
                  <a:srgbClr val="FF0000"/>
                </a:solidFill>
              </a:rPr>
              <a:t>success</a:t>
            </a:r>
            <a:r>
              <a:rPr lang="en-US" sz="3200" dirty="0"/>
              <a:t> and peace. Let us study these biblical principles </a:t>
            </a:r>
            <a:r>
              <a:rPr lang="en-US" sz="3200" dirty="0" smtClean="0"/>
              <a:t>to find their secrets.</a:t>
            </a:r>
            <a:endParaRPr lang="en-US" sz="3200"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8001000" cy="6986528"/>
          </a:xfrm>
          <a:prstGeom prst="rect">
            <a:avLst/>
          </a:prstGeom>
        </p:spPr>
        <p:txBody>
          <a:bodyPr wrap="square">
            <a:spAutoFit/>
          </a:bodyPr>
          <a:lstStyle/>
          <a:p>
            <a:pPr marL="571500" indent="-571500">
              <a:buAutoNum type="romanUcPeriod"/>
            </a:pPr>
            <a:r>
              <a:rPr lang="en-US" sz="3200" dirty="0" smtClean="0"/>
              <a:t>Pillar No. 1</a:t>
            </a:r>
          </a:p>
          <a:p>
            <a:pPr marL="571500" indent="-571500"/>
            <a:r>
              <a:rPr lang="en-US" sz="3200" dirty="0" smtClean="0"/>
              <a:t>     PRIORITY Pro_3:1-4</a:t>
            </a:r>
            <a:br>
              <a:rPr lang="en-US" sz="3200" dirty="0" smtClean="0"/>
            </a:br>
            <a:r>
              <a:rPr lang="en-US" sz="3200" dirty="0" smtClean="0"/>
              <a:t>Set your priority according to God’s word.</a:t>
            </a:r>
            <a:br>
              <a:rPr lang="en-US" sz="3200" dirty="0" smtClean="0"/>
            </a:br>
            <a:endParaRPr lang="en-US" sz="3200" dirty="0" smtClean="0"/>
          </a:p>
          <a:p>
            <a:pPr marL="571500" indent="-571500"/>
            <a:r>
              <a:rPr lang="en-US" sz="3200" dirty="0"/>
              <a:t> </a:t>
            </a:r>
            <a:r>
              <a:rPr lang="en-US" sz="3200" dirty="0" smtClean="0"/>
              <a:t>    </a:t>
            </a:r>
            <a:r>
              <a:rPr lang="en-US" sz="3200" u="sng" dirty="0" smtClean="0"/>
              <a:t>Instruction from God:</a:t>
            </a:r>
            <a:r>
              <a:rPr lang="en-US" sz="3200" dirty="0" smtClean="0"/>
              <a:t/>
            </a:r>
            <a:br>
              <a:rPr lang="en-US" sz="3200" dirty="0" smtClean="0"/>
            </a:br>
            <a:r>
              <a:rPr lang="en-US" sz="3200" dirty="0" smtClean="0"/>
              <a:t>Pro 3:1 My son, do not forget my teachings, and keep my commands in mind. </a:t>
            </a:r>
            <a:br>
              <a:rPr lang="en-US" sz="3200" dirty="0" smtClean="0"/>
            </a:br>
            <a:r>
              <a:rPr lang="en-US" sz="3200" dirty="0" smtClean="0"/>
              <a:t/>
            </a:r>
            <a:br>
              <a:rPr lang="en-US" sz="3200" dirty="0" smtClean="0"/>
            </a:br>
            <a:r>
              <a:rPr lang="en-US" sz="3200" u="sng" dirty="0" smtClean="0"/>
              <a:t>Promise if you will obey:</a:t>
            </a:r>
            <a:r>
              <a:rPr lang="en-US" sz="3200" dirty="0" smtClean="0"/>
              <a:t/>
            </a:r>
            <a:br>
              <a:rPr lang="en-US" sz="3200" dirty="0" smtClean="0"/>
            </a:br>
            <a:r>
              <a:rPr lang="en-US" sz="3200" dirty="0" smtClean="0"/>
              <a:t>Pro 3:2 because they will bring you long life, good years, and peace. </a:t>
            </a:r>
            <a:br>
              <a:rPr lang="en-US" sz="3200" dirty="0" smtClean="0"/>
            </a:br>
            <a:endParaRPr lang="en-US" sz="3200" dirty="0"/>
          </a:p>
        </p:txBody>
      </p:sp>
    </p:spTree>
  </p:cSld>
  <p:clrMapOvr>
    <a:masterClrMapping/>
  </p:clrMapOvr>
  <p:transition spd="slow">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66843"/>
            <a:ext cx="8686800" cy="6494085"/>
          </a:xfrm>
          <a:prstGeom prst="rect">
            <a:avLst/>
          </a:prstGeom>
        </p:spPr>
        <p:txBody>
          <a:bodyPr wrap="square">
            <a:spAutoFit/>
          </a:bodyPr>
          <a:lstStyle/>
          <a:p>
            <a:r>
              <a:rPr lang="en-US" sz="3200" u="sng" dirty="0"/>
              <a:t>Instruction toward others:</a:t>
            </a:r>
            <a:r>
              <a:rPr lang="en-US" sz="3200" dirty="0"/>
              <a:t/>
            </a:r>
            <a:br>
              <a:rPr lang="en-US" sz="3200" dirty="0"/>
            </a:br>
            <a:r>
              <a:rPr lang="en-US" sz="3200" dirty="0"/>
              <a:t>Pro 3:3 Do not let mercy and truth leave you. Fasten them around your neck. Write them on the tablet of your heart. </a:t>
            </a:r>
            <a:br>
              <a:rPr lang="en-US" sz="3200" dirty="0"/>
            </a:br>
            <a:r>
              <a:rPr lang="en-US" sz="3200" u="sng" dirty="0"/>
              <a:t/>
            </a:r>
            <a:br>
              <a:rPr lang="en-US" sz="3200" u="sng" dirty="0"/>
            </a:br>
            <a:r>
              <a:rPr lang="en-US" sz="3200" u="sng" dirty="0"/>
              <a:t>Promise if you will obey:</a:t>
            </a:r>
            <a:r>
              <a:rPr lang="en-US" sz="3200" dirty="0"/>
              <a:t/>
            </a:r>
            <a:br>
              <a:rPr lang="en-US" sz="3200" dirty="0"/>
            </a:br>
            <a:r>
              <a:rPr lang="en-US" sz="3200" dirty="0"/>
              <a:t>Pro 3:4 Then you will find favor and much success in the sight of God and humanity.</a:t>
            </a:r>
            <a:br>
              <a:rPr lang="en-US" sz="3200" dirty="0"/>
            </a:br>
            <a:r>
              <a:rPr lang="en-US" sz="3200" dirty="0"/>
              <a:t/>
            </a:r>
            <a:br>
              <a:rPr lang="en-US" sz="3200" dirty="0"/>
            </a:br>
            <a:r>
              <a:rPr lang="en-US" sz="3200" dirty="0"/>
              <a:t>The arrangement or your priorities today will determine the product of your future.</a:t>
            </a:r>
            <a:br>
              <a:rPr lang="en-US" sz="3200" dirty="0"/>
            </a:br>
            <a:r>
              <a:rPr lang="en-US" sz="3200" dirty="0"/>
              <a:t/>
            </a:r>
            <a:br>
              <a:rPr lang="en-US" sz="3200" dirty="0"/>
            </a:br>
            <a:endParaRPr lang="en-US" sz="3200" dirty="0"/>
          </a:p>
        </p:txBody>
      </p:sp>
    </p:spTree>
  </p:cSld>
  <p:clrMapOvr>
    <a:masterClrMapping/>
  </p:clrMapOvr>
  <p:transition spd="slow">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305800" cy="3539430"/>
          </a:xfrm>
          <a:prstGeom prst="rect">
            <a:avLst/>
          </a:prstGeom>
        </p:spPr>
        <p:txBody>
          <a:bodyPr wrap="square">
            <a:spAutoFit/>
          </a:bodyPr>
          <a:lstStyle/>
          <a:p>
            <a:r>
              <a:rPr lang="en-US" sz="3200" u="sng" dirty="0"/>
              <a:t>Priority Check</a:t>
            </a:r>
            <a:r>
              <a:rPr lang="en-US" sz="3200" dirty="0"/>
              <a:t/>
            </a:r>
            <a:br>
              <a:rPr lang="en-US" sz="3200" dirty="0"/>
            </a:br>
            <a:r>
              <a:rPr lang="en-US" sz="3200" dirty="0"/>
              <a:t>1) Worship – Love above law</a:t>
            </a:r>
            <a:br>
              <a:rPr lang="en-US" sz="3200" dirty="0"/>
            </a:br>
            <a:r>
              <a:rPr lang="en-US" sz="3200" dirty="0"/>
              <a:t>2) Fellowship – Compassion above </a:t>
            </a:r>
            <a:r>
              <a:rPr lang="en-US" sz="3200" dirty="0" smtClean="0"/>
              <a:t>                                                   regulations </a:t>
            </a:r>
            <a:r>
              <a:rPr lang="en-US" sz="3200" dirty="0"/>
              <a:t/>
            </a:r>
            <a:br>
              <a:rPr lang="en-US" sz="3200" dirty="0"/>
            </a:br>
            <a:r>
              <a:rPr lang="en-US" sz="3200" dirty="0"/>
              <a:t>3) Discipleship – Growth above comfort</a:t>
            </a:r>
            <a:br>
              <a:rPr lang="en-US" sz="3200" dirty="0"/>
            </a:br>
            <a:r>
              <a:rPr lang="en-US" sz="3200" dirty="0"/>
              <a:t>4) Ministry – Service above office</a:t>
            </a:r>
            <a:br>
              <a:rPr lang="en-US" sz="3200" dirty="0"/>
            </a:br>
            <a:r>
              <a:rPr lang="en-US" sz="3200" dirty="0"/>
              <a:t>5) Mission – Mission above ambition</a:t>
            </a:r>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1"/>
            <a:ext cx="8001000" cy="6986528"/>
          </a:xfrm>
          <a:prstGeom prst="rect">
            <a:avLst/>
          </a:prstGeom>
        </p:spPr>
        <p:txBody>
          <a:bodyPr wrap="square">
            <a:spAutoFit/>
          </a:bodyPr>
          <a:lstStyle/>
          <a:p>
            <a:r>
              <a:rPr lang="en-US" sz="3200" dirty="0" smtClean="0"/>
              <a:t>Pillar No. 2</a:t>
            </a:r>
          </a:p>
          <a:p>
            <a:endParaRPr lang="en-US" sz="3200" dirty="0" smtClean="0"/>
          </a:p>
          <a:p>
            <a:r>
              <a:rPr lang="en-US" sz="3200" dirty="0" smtClean="0"/>
              <a:t>RELIANCE </a:t>
            </a:r>
            <a:r>
              <a:rPr lang="en-US" sz="3200" dirty="0"/>
              <a:t>Pro_3:5-6</a:t>
            </a:r>
            <a:br>
              <a:rPr lang="en-US" sz="3200" dirty="0"/>
            </a:br>
            <a:r>
              <a:rPr lang="en-US" sz="3200" dirty="0"/>
              <a:t/>
            </a:r>
            <a:br>
              <a:rPr lang="en-US" sz="3200" dirty="0"/>
            </a:br>
            <a:r>
              <a:rPr lang="en-US" sz="3200" dirty="0" smtClean="0"/>
              <a:t>- </a:t>
            </a:r>
            <a:r>
              <a:rPr lang="en-US" sz="3200" dirty="0"/>
              <a:t>Rely on the wisdom and power of God and not of your </a:t>
            </a:r>
            <a:r>
              <a:rPr lang="en-US" sz="3200" dirty="0" smtClean="0"/>
              <a:t>own understanding </a:t>
            </a:r>
            <a:r>
              <a:rPr lang="en-US" sz="3200" dirty="0"/>
              <a:t>only.</a:t>
            </a:r>
            <a:br>
              <a:rPr lang="en-US" sz="3200" dirty="0"/>
            </a:br>
            <a:r>
              <a:rPr lang="en-US" sz="3200" dirty="0"/>
              <a:t/>
            </a:r>
            <a:br>
              <a:rPr lang="en-US" sz="3200" dirty="0"/>
            </a:br>
            <a:r>
              <a:rPr lang="en-US" sz="3200" u="sng" dirty="0"/>
              <a:t>Instruction:</a:t>
            </a:r>
            <a:r>
              <a:rPr lang="en-US" sz="3200" dirty="0"/>
              <a:t/>
            </a:r>
            <a:br>
              <a:rPr lang="en-US" sz="3200" dirty="0"/>
            </a:br>
            <a:r>
              <a:rPr lang="en-US" sz="3200" dirty="0"/>
              <a:t>Pro 3:5 Trust the LORD with all your heart, and do not rely on your own understanding. </a:t>
            </a:r>
            <a:br>
              <a:rPr lang="en-US" sz="3200" dirty="0"/>
            </a:br>
            <a:r>
              <a:rPr lang="en-US" sz="3200" dirty="0"/>
              <a:t/>
            </a:r>
            <a:br>
              <a:rPr lang="en-US" sz="3200" dirty="0"/>
            </a:br>
            <a:endParaRPr lang="en-US" sz="3200" dirty="0"/>
          </a:p>
        </p:txBody>
      </p:sp>
    </p:spTree>
  </p:cSld>
  <p:clrMapOvr>
    <a:masterClrMapping/>
  </p:clrMapOvr>
  <p:transition spd="slow">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4261</TotalTime>
  <Words>492</Words>
  <Application>Microsoft Office PowerPoint</Application>
  <PresentationFormat>On-screen Show (4:3)</PresentationFormat>
  <Paragraphs>46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10 Pillars for success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Pillars for success .</dc:title>
  <dc:creator>User</dc:creator>
  <cp:lastModifiedBy>Rohan</cp:lastModifiedBy>
  <cp:revision>8</cp:revision>
  <dcterms:created xsi:type="dcterms:W3CDTF">2013-08-06T22:25:20Z</dcterms:created>
  <dcterms:modified xsi:type="dcterms:W3CDTF">2013-08-15T20:35:39Z</dcterms:modified>
</cp:coreProperties>
</file>